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Равнобедренный треугольник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540544" y="776288"/>
            <a:ext cx="8062912" cy="1470025"/>
          </a:xfrm>
        </p:spPr>
        <p:txBody>
          <a:bodyPr anchor="b"/>
          <a:lstStyle>
            <a:lvl1pPr algn="r">
              <a:defRPr sz="4400"/>
            </a:lvl1pPr>
          </a:lstStyle>
          <a:p>
            <a:r>
              <a:rPr lang="ru-RU" smtClean="0"/>
              <a:t>Образец заголовка</a:t>
            </a:r>
            <a:endParaRPr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27"/>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DD746BA8-13D0-4C05-A1BC-40F9A469BE4D}" type="datetimeFigureOut">
              <a:rPr lang="ru-RU"/>
              <a:pPr>
                <a:defRPr/>
              </a:pPr>
              <a:t>27.01.2015</a:t>
            </a:fld>
            <a:endParaRPr lang="ru-RU"/>
          </a:p>
        </p:txBody>
      </p:sp>
      <p:sp>
        <p:nvSpPr>
          <p:cNvPr id="6" name="Нижний колонтитул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ru-RU"/>
          </a:p>
        </p:txBody>
      </p:sp>
      <p:sp>
        <p:nvSpPr>
          <p:cNvPr id="7" name="Номер слайда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3C23196B-02D2-46CF-A0A4-76AB24C93BC2}"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82667E3C-BF7E-42E3-B0D9-2EB9FA7BE485}" type="datetimeFigureOut">
              <a:rPr lang="ru-RU"/>
              <a:pPr>
                <a:defRPr/>
              </a:pPr>
              <a:t>27.01.2015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CC502C7B-29B8-412A-8FA5-EA4040C11B3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AFD1CFD5-84A0-4D1F-8598-4BF95BA716F7}" type="datetimeFigureOut">
              <a:rPr lang="ru-RU"/>
              <a:pPr>
                <a:defRPr/>
              </a:pPr>
              <a:t>27.01.2015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75B55341-D5C3-4F33-B0B3-80F32C2EFCDA}"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lang="ru-RU" smtClean="0"/>
              <a:t>Образец заголовка</a:t>
            </a:r>
            <a:endParaRPr lang="en-US"/>
          </a:p>
        </p:txBody>
      </p:sp>
      <p:sp>
        <p:nvSpPr>
          <p:cNvPr id="3" name="Содержимое 2"/>
          <p:cNvSpPr>
            <a:spLocks noGrp="1"/>
          </p:cNvSpPr>
          <p:nvPr>
            <p:ph idx="1"/>
          </p:nvPr>
        </p:nvSpPr>
        <p:spPr>
          <a:xfrm>
            <a:off x="457200" y="1882808"/>
            <a:ext cx="8229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a:xfrm>
            <a:off x="4791075" y="6480175"/>
            <a:ext cx="2133600" cy="301625"/>
          </a:xfrm>
        </p:spPr>
        <p:txBody>
          <a:bodyPr/>
          <a:lstStyle>
            <a:lvl1pPr>
              <a:defRPr/>
            </a:lvl1pPr>
          </a:lstStyle>
          <a:p>
            <a:pPr>
              <a:defRPr/>
            </a:pPr>
            <a:fld id="{12192259-A5D7-47EC-B38D-E4854C58B7C3}" type="datetimeFigureOut">
              <a:rPr lang="ru-RU"/>
              <a:pPr>
                <a:defRPr/>
              </a:pPr>
              <a:t>27.01.2015</a:t>
            </a:fld>
            <a:endParaRPr lang="ru-RU"/>
          </a:p>
        </p:txBody>
      </p:sp>
      <p:sp>
        <p:nvSpPr>
          <p:cNvPr id="5" name="Нижний колонтитул 4"/>
          <p:cNvSpPr>
            <a:spLocks noGrp="1"/>
          </p:cNvSpPr>
          <p:nvPr>
            <p:ph type="ftr" sz="quarter" idx="11"/>
          </p:nvPr>
        </p:nvSpPr>
        <p:spPr>
          <a:xfrm>
            <a:off x="457200" y="6481763"/>
            <a:ext cx="4259263" cy="300037"/>
          </a:xfrm>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341B625-5EE6-414A-98AC-FB0AA9B45108}"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4" name="Прямоугольный треугольник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Равнобедренный треугольник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Прямая соединительная линия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Прямая соединительная линия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lstStyle>
            <a:lvl1pPr marL="0" algn="l">
              <a:buNone/>
              <a:defRPr sz="3600" b="1" cap="none" baseline="0"/>
            </a:lvl1pPr>
          </a:lstStyle>
          <a:p>
            <a:r>
              <a:rPr lang="ru-RU" smtClean="0"/>
              <a:t>Образец заголовка</a:t>
            </a:r>
            <a:endParaRPr lang="en-US"/>
          </a:p>
        </p:txBody>
      </p:sp>
      <p:sp>
        <p:nvSpPr>
          <p:cNvPr id="3" name="Текст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Дата 3"/>
          <p:cNvSpPr>
            <a:spLocks noGrp="1"/>
          </p:cNvSpPr>
          <p:nvPr>
            <p:ph type="dt" sz="half" idx="10"/>
          </p:nvPr>
        </p:nvSpPr>
        <p:spPr>
          <a:xfrm>
            <a:off x="6956425" y="6477000"/>
            <a:ext cx="2133600" cy="304800"/>
          </a:xfrm>
        </p:spPr>
        <p:txBody>
          <a:bodyPr/>
          <a:lstStyle>
            <a:lvl1pPr>
              <a:defRPr/>
            </a:lvl1pPr>
          </a:lstStyle>
          <a:p>
            <a:pPr>
              <a:defRPr/>
            </a:pPr>
            <a:fld id="{60724468-640B-4505-BCCF-59E8F6626FEE}" type="datetimeFigureOut">
              <a:rPr lang="ru-RU"/>
              <a:pPr>
                <a:defRPr/>
              </a:pPr>
              <a:t>27.01.2015</a:t>
            </a:fld>
            <a:endParaRPr lang="ru-RU"/>
          </a:p>
        </p:txBody>
      </p:sp>
      <p:sp>
        <p:nvSpPr>
          <p:cNvPr id="9" name="Нижний колонтитул 4"/>
          <p:cNvSpPr>
            <a:spLocks noGrp="1"/>
          </p:cNvSpPr>
          <p:nvPr>
            <p:ph type="ftr" sz="quarter" idx="11"/>
          </p:nvPr>
        </p:nvSpPr>
        <p:spPr>
          <a:xfrm>
            <a:off x="2619375" y="6481763"/>
            <a:ext cx="4260850" cy="300037"/>
          </a:xfrm>
        </p:spPr>
        <p:txBody>
          <a:bodyPr/>
          <a:lstStyle>
            <a:lvl1pPr>
              <a:defRPr/>
            </a:lvl1pPr>
          </a:lstStyle>
          <a:p>
            <a:pPr>
              <a:defRPr/>
            </a:pPr>
            <a:endParaRPr lang="ru-RU"/>
          </a:p>
        </p:txBody>
      </p:sp>
      <p:sp>
        <p:nvSpPr>
          <p:cNvPr id="10" name="Номер слайда 5"/>
          <p:cNvSpPr>
            <a:spLocks noGrp="1"/>
          </p:cNvSpPr>
          <p:nvPr>
            <p:ph type="sldNum" sz="quarter" idx="12"/>
          </p:nvPr>
        </p:nvSpPr>
        <p:spPr>
          <a:xfrm>
            <a:off x="8450263" y="809625"/>
            <a:ext cx="503237" cy="300038"/>
          </a:xfrm>
        </p:spPr>
        <p:txBody>
          <a:bodyPr/>
          <a:lstStyle>
            <a:lvl1pPr>
              <a:defRPr/>
            </a:lvl1pPr>
          </a:lstStyle>
          <a:p>
            <a:pPr>
              <a:defRPr/>
            </a:pPr>
            <a:fld id="{15B146B6-5BE4-49C6-B27A-5058C4FCF61E}"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lang="ru-RU" smtClean="0"/>
              <a:t>Образец заголовка</a:t>
            </a:r>
            <a:endParaRPr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fld id="{21A46142-09BD-4E08-B2D2-67EA4E5EE355}" type="datetimeFigureOut">
              <a:rPr lang="ru-RU"/>
              <a:pPr>
                <a:defRPr/>
              </a:pPr>
              <a:t>27.01.2015</a:t>
            </a:fld>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BFD99C23-1529-4363-816E-A88CD58C3FA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ru-RU" smtClean="0"/>
              <a:t>Образец заголовка</a:t>
            </a:r>
            <a:endParaRPr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a:xfrm>
            <a:off x="4791075" y="6481763"/>
            <a:ext cx="2130425" cy="301625"/>
          </a:xfrm>
        </p:spPr>
        <p:txBody>
          <a:bodyPr/>
          <a:lstStyle>
            <a:lvl1pPr>
              <a:defRPr/>
            </a:lvl1pPr>
          </a:lstStyle>
          <a:p>
            <a:pPr>
              <a:defRPr/>
            </a:pPr>
            <a:fld id="{CC27BE41-77E1-4773-8052-744A14AD55B4}" type="datetimeFigureOut">
              <a:rPr lang="ru-RU"/>
              <a:pPr>
                <a:defRPr/>
              </a:pPr>
              <a:t>27.01.2015</a:t>
            </a:fld>
            <a:endParaRPr lang="ru-RU"/>
          </a:p>
        </p:txBody>
      </p:sp>
      <p:sp>
        <p:nvSpPr>
          <p:cNvPr id="8" name="Нижний колонтитул 7"/>
          <p:cNvSpPr>
            <a:spLocks noGrp="1"/>
          </p:cNvSpPr>
          <p:nvPr>
            <p:ph type="ftr" sz="quarter" idx="11"/>
          </p:nvPr>
        </p:nvSpPr>
        <p:spPr>
          <a:xfrm>
            <a:off x="457200" y="6481763"/>
            <a:ext cx="4260850" cy="301625"/>
          </a:xfrm>
        </p:spPr>
        <p:txBody>
          <a:bodyPr/>
          <a:lstStyle>
            <a:lvl1pPr>
              <a:defRPr/>
            </a:lvl1pPr>
          </a:lstStyle>
          <a:p>
            <a:pPr>
              <a:defRPr/>
            </a:pPr>
            <a:endParaRPr lang="ru-RU"/>
          </a:p>
        </p:txBody>
      </p:sp>
      <p:sp>
        <p:nvSpPr>
          <p:cNvPr id="9" name="Номер слайда 8"/>
          <p:cNvSpPr>
            <a:spLocks noGrp="1"/>
          </p:cNvSpPr>
          <p:nvPr>
            <p:ph type="sldNum" sz="quarter" idx="12"/>
          </p:nvPr>
        </p:nvSpPr>
        <p:spPr>
          <a:xfrm>
            <a:off x="7589838" y="6483350"/>
            <a:ext cx="503237" cy="301625"/>
          </a:xfrm>
        </p:spPr>
        <p:txBody>
          <a:bodyPr/>
          <a:lstStyle>
            <a:lvl1pPr algn="ctr">
              <a:defRPr smtClean="0"/>
            </a:lvl1pPr>
          </a:lstStyle>
          <a:p>
            <a:pPr>
              <a:defRPr/>
            </a:pPr>
            <a:fld id="{C925F249-176A-46BB-B368-77E3853AAB6B}"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fld id="{02B9173E-9917-4C79-BB33-D8A41DC22354}" type="datetimeFigureOut">
              <a:rPr lang="ru-RU"/>
              <a:pPr>
                <a:defRPr/>
              </a:pPr>
              <a:t>27.01.2015</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450BAF47-3720-43C2-8CAD-510265128DC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E3D904F4-585C-445E-927D-17D18213645D}" type="datetimeFigureOut">
              <a:rPr lang="ru-RU"/>
              <a:pPr>
                <a:defRPr/>
              </a:pPr>
              <a:t>27.01.2015</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4744C565-9534-418C-9A90-EF4EE2B9B60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ru-RU" smtClean="0"/>
              <a:t>Образец заголовка</a:t>
            </a:r>
            <a:endParaRPr lang="en-US"/>
          </a:p>
        </p:txBody>
      </p:sp>
      <p:sp>
        <p:nvSpPr>
          <p:cNvPr id="3" name="Текст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a:xfrm>
            <a:off x="6278563" y="6556375"/>
            <a:ext cx="2133600" cy="301625"/>
          </a:xfrm>
        </p:spPr>
        <p:txBody>
          <a:bodyPr/>
          <a:lstStyle>
            <a:lvl1pPr>
              <a:defRPr sz="900" smtClean="0"/>
            </a:lvl1pPr>
          </a:lstStyle>
          <a:p>
            <a:pPr>
              <a:defRPr/>
            </a:pPr>
            <a:fld id="{006F635F-A126-436C-81F5-97311F323D3E}" type="datetimeFigureOut">
              <a:rPr lang="ru-RU"/>
              <a:pPr>
                <a:defRPr/>
              </a:pPr>
              <a:t>27.01.2015</a:t>
            </a:fld>
            <a:endParaRPr lang="ru-RU"/>
          </a:p>
        </p:txBody>
      </p:sp>
      <p:sp>
        <p:nvSpPr>
          <p:cNvPr id="6" name="Нижний колонтитул 5"/>
          <p:cNvSpPr>
            <a:spLocks noGrp="1"/>
          </p:cNvSpPr>
          <p:nvPr>
            <p:ph type="ftr" sz="quarter" idx="11"/>
          </p:nvPr>
        </p:nvSpPr>
        <p:spPr>
          <a:xfrm>
            <a:off x="1135063" y="6556375"/>
            <a:ext cx="5143500" cy="301625"/>
          </a:xfrm>
        </p:spPr>
        <p:txBody>
          <a:bodyPr/>
          <a:lstStyle>
            <a:lvl1pPr>
              <a:defRPr sz="900"/>
            </a:lvl1pPr>
          </a:lstStyle>
          <a:p>
            <a:pPr>
              <a:defRPr/>
            </a:pPr>
            <a:endParaRPr lang="ru-RU"/>
          </a:p>
        </p:txBody>
      </p:sp>
      <p:sp>
        <p:nvSpPr>
          <p:cNvPr id="7" name="Номер слайда 6"/>
          <p:cNvSpPr>
            <a:spLocks noGrp="1"/>
          </p:cNvSpPr>
          <p:nvPr>
            <p:ph type="sldNum" sz="quarter" idx="12"/>
          </p:nvPr>
        </p:nvSpPr>
        <p:spPr>
          <a:xfrm>
            <a:off x="8410575" y="6556375"/>
            <a:ext cx="503238" cy="301625"/>
          </a:xfrm>
        </p:spPr>
        <p:txBody>
          <a:bodyPr/>
          <a:lstStyle>
            <a:lvl1pPr>
              <a:defRPr sz="900" smtClean="0"/>
            </a:lvl1pPr>
          </a:lstStyle>
          <a:p>
            <a:pPr>
              <a:defRPr/>
            </a:pPr>
            <a:fld id="{CD2EF54F-3664-45E3-A335-6EC3E98EBB7B}"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ru-RU" smtClean="0"/>
              <a:t>Образец заголовка</a:t>
            </a:r>
            <a:endParaRPr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4"/>
          <p:cNvSpPr>
            <a:spLocks noGrp="1"/>
          </p:cNvSpPr>
          <p:nvPr>
            <p:ph type="dt" sz="half" idx="10"/>
          </p:nvPr>
        </p:nvSpPr>
        <p:spPr>
          <a:xfrm>
            <a:off x="6108700" y="6556375"/>
            <a:ext cx="2101850" cy="301625"/>
          </a:xfrm>
        </p:spPr>
        <p:txBody>
          <a:bodyPr/>
          <a:lstStyle>
            <a:lvl1pPr>
              <a:defRPr sz="900" smtClean="0"/>
            </a:lvl1pPr>
          </a:lstStyle>
          <a:p>
            <a:pPr>
              <a:defRPr/>
            </a:pPr>
            <a:fld id="{27EBFF12-130A-46D8-94D7-765F4F636F4B}" type="datetimeFigureOut">
              <a:rPr lang="ru-RU"/>
              <a:pPr>
                <a:defRPr/>
              </a:pPr>
              <a:t>27.01.2015</a:t>
            </a:fld>
            <a:endParaRPr lang="ru-RU"/>
          </a:p>
        </p:txBody>
      </p:sp>
      <p:sp>
        <p:nvSpPr>
          <p:cNvPr id="6" name="Нижний колонтитул 5"/>
          <p:cNvSpPr>
            <a:spLocks noGrp="1"/>
          </p:cNvSpPr>
          <p:nvPr>
            <p:ph type="ftr" sz="quarter" idx="11"/>
          </p:nvPr>
        </p:nvSpPr>
        <p:spPr>
          <a:xfrm>
            <a:off x="1169988" y="6557963"/>
            <a:ext cx="4948237" cy="301625"/>
          </a:xfrm>
        </p:spPr>
        <p:txBody>
          <a:bodyPr/>
          <a:lstStyle>
            <a:lvl1pPr>
              <a:defRPr sz="900"/>
            </a:lvl1pPr>
          </a:lstStyle>
          <a:p>
            <a:pPr>
              <a:defRPr/>
            </a:pPr>
            <a:endParaRPr lang="ru-RU"/>
          </a:p>
        </p:txBody>
      </p:sp>
      <p:sp>
        <p:nvSpPr>
          <p:cNvPr id="7" name="Номер слайда 6"/>
          <p:cNvSpPr>
            <a:spLocks noGrp="1"/>
          </p:cNvSpPr>
          <p:nvPr>
            <p:ph type="sldNum" sz="quarter" idx="12"/>
          </p:nvPr>
        </p:nvSpPr>
        <p:spPr>
          <a:xfrm>
            <a:off x="8216900" y="6556375"/>
            <a:ext cx="366713" cy="301625"/>
          </a:xfrm>
        </p:spPr>
        <p:txBody>
          <a:bodyPr/>
          <a:lstStyle>
            <a:lvl1pPr algn="ctr">
              <a:defRPr sz="900" smtClean="0"/>
            </a:lvl1pPr>
          </a:lstStyle>
          <a:p>
            <a:pPr>
              <a:defRPr/>
            </a:pPr>
            <a:fld id="{FE187DFF-0075-47FF-887C-4CDB004BFADD}"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Прямая соединительная линия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8288"/>
            <a:ext cx="8229600" cy="1398587"/>
          </a:xfrm>
          <a:prstGeom prst="rect">
            <a:avLst/>
          </a:prstGeom>
        </p:spPr>
        <p:txBody>
          <a:bodyPr vert="horz" anchor="ctr">
            <a:normAutofit/>
          </a:bodyPr>
          <a:lstStyle/>
          <a:p>
            <a:r>
              <a:rPr lang="ru-RU" smtClean="0"/>
              <a:t>Образец заголовка</a:t>
            </a:r>
            <a:endParaRPr lang="en-US"/>
          </a:p>
        </p:txBody>
      </p:sp>
      <p:sp>
        <p:nvSpPr>
          <p:cNvPr id="1030" name="Текст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defRPr>
            </a:lvl1pPr>
          </a:lstStyle>
          <a:p>
            <a:pPr>
              <a:defRPr/>
            </a:pPr>
            <a:fld id="{B418405E-3F8C-4268-9E08-F72E8B16AFB2}" type="datetimeFigureOut">
              <a:rPr lang="ru-RU"/>
              <a:pPr>
                <a:defRPr/>
              </a:pPr>
              <a:t>27.01.2015</a:t>
            </a:fld>
            <a:endParaRPr lang="ru-RU"/>
          </a:p>
        </p:txBody>
      </p:sp>
      <p:sp>
        <p:nvSpPr>
          <p:cNvPr id="3" name="Нижний колонтитул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ru-RU"/>
          </a:p>
        </p:txBody>
      </p:sp>
      <p:sp>
        <p:nvSpPr>
          <p:cNvPr id="23" name="Номер слайда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defRPr>
            </a:lvl1pPr>
          </a:lstStyle>
          <a:p>
            <a:pPr>
              <a:defRPr/>
            </a:pPr>
            <a:fld id="{A9EA4FE6-28E9-42E2-A04E-3BBE0412182E}"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79" r:id="rId6"/>
    <p:sldLayoutId id="2147483680" r:id="rId7"/>
    <p:sldLayoutId id="2147483688" r:id="rId8"/>
    <p:sldLayoutId id="2147483689" r:id="rId9"/>
    <p:sldLayoutId id="2147483681" r:id="rId10"/>
    <p:sldLayoutId id="2147483682" r:id="rId11"/>
  </p:sldLayoutIdLst>
  <p:txStyles>
    <p:titleStyle>
      <a:lvl1pPr marL="484188" indent="-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fontAlgn="base">
        <a:spcBef>
          <a:spcPct val="0"/>
        </a:spcBef>
        <a:spcAft>
          <a:spcPct val="0"/>
        </a:spcAft>
        <a:defRPr sz="4200">
          <a:solidFill>
            <a:srgbClr val="FF5C9C"/>
          </a:solidFill>
          <a:latin typeface="Century Gothic" pitchFamily="34" charset="0"/>
        </a:defRPr>
      </a:lvl2pPr>
      <a:lvl3pPr marL="484188" indent="-484188" algn="l" rtl="0" fontAlgn="base">
        <a:spcBef>
          <a:spcPct val="0"/>
        </a:spcBef>
        <a:spcAft>
          <a:spcPct val="0"/>
        </a:spcAft>
        <a:defRPr sz="4200">
          <a:solidFill>
            <a:srgbClr val="FF5C9C"/>
          </a:solidFill>
          <a:latin typeface="Century Gothic" pitchFamily="34" charset="0"/>
        </a:defRPr>
      </a:lvl3pPr>
      <a:lvl4pPr marL="484188" indent="-484188" algn="l" rtl="0" fontAlgn="base">
        <a:spcBef>
          <a:spcPct val="0"/>
        </a:spcBef>
        <a:spcAft>
          <a:spcPct val="0"/>
        </a:spcAft>
        <a:defRPr sz="4200">
          <a:solidFill>
            <a:srgbClr val="FF5C9C"/>
          </a:solidFill>
          <a:latin typeface="Century Gothic" pitchFamily="34" charset="0"/>
        </a:defRPr>
      </a:lvl4pPr>
      <a:lvl5pPr marL="484188" indent="-484188" algn="l" rtl="0" fontAlgn="base">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1338" y="776288"/>
            <a:ext cx="8061325" cy="1470025"/>
          </a:xfrm>
        </p:spPr>
        <p:txBody>
          <a:bodyPr wrap="square" lIns="91440" tIns="45720" rIns="91440" bIns="45720" numCol="1" anchorCtr="0" compatLnSpc="1">
            <a:prstTxWarp prst="textNoShape">
              <a:avLst/>
            </a:prstTxWarp>
          </a:bodyPr>
          <a:lstStyle/>
          <a:p>
            <a:pPr marL="0" indent="484188"/>
            <a:endParaRPr lang="ru-RU" smtClean="0">
              <a:ln>
                <a:noFill/>
              </a:ln>
              <a:effectLst>
                <a:outerShdw blurRad="38100" dist="38100" dir="2700000" algn="tl">
                  <a:srgbClr val="000000"/>
                </a:outerShdw>
              </a:effectLst>
            </a:endParaRPr>
          </a:p>
        </p:txBody>
      </p:sp>
      <p:sp>
        <p:nvSpPr>
          <p:cNvPr id="3" name="Подзаголовок 2"/>
          <p:cNvSpPr>
            <a:spLocks noGrp="1"/>
          </p:cNvSpPr>
          <p:nvPr>
            <p:ph type="subTitle" idx="1"/>
          </p:nvPr>
        </p:nvSpPr>
        <p:spPr>
          <a:xfrm>
            <a:off x="541338" y="2249488"/>
            <a:ext cx="8061325" cy="1752600"/>
          </a:xfrm>
        </p:spPr>
        <p:txBody>
          <a:bodyPr>
            <a:normAutofit/>
          </a:bodyPr>
          <a:lstStyle/>
          <a:p>
            <a:pPr marR="0">
              <a:spcBef>
                <a:spcPct val="0"/>
              </a:spcBef>
            </a:pPr>
            <a:endParaRPr lang="ru-RU" smtClean="0">
              <a:ln>
                <a:noFill/>
              </a:ln>
              <a:solidFill>
                <a:srgbClr val="FFFFFF"/>
              </a:solidFill>
            </a:endParaRPr>
          </a:p>
        </p:txBody>
      </p:sp>
      <p:pic>
        <p:nvPicPr>
          <p:cNvPr id="9220" name="Рисунок 3" descr="62910686.jpg"/>
          <p:cNvPicPr>
            <a:picLocks noChangeAspect="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9221" name="TextBox 4"/>
          <p:cNvSpPr txBox="1">
            <a:spLocks noChangeArrowheads="1"/>
          </p:cNvSpPr>
          <p:nvPr/>
        </p:nvSpPr>
        <p:spPr bwMode="auto">
          <a:xfrm>
            <a:off x="1714500" y="500063"/>
            <a:ext cx="6929438" cy="2308225"/>
          </a:xfrm>
          <a:prstGeom prst="rect">
            <a:avLst/>
          </a:prstGeom>
          <a:noFill/>
          <a:ln w="9525">
            <a:noFill/>
            <a:miter lim="800000"/>
            <a:headEnd/>
            <a:tailEnd/>
          </a:ln>
        </p:spPr>
        <p:txBody>
          <a:bodyPr>
            <a:spAutoFit/>
          </a:bodyPr>
          <a:lstStyle/>
          <a:p>
            <a:r>
              <a:rPr lang="uk-UA" sz="3600" dirty="0">
                <a:solidFill>
                  <a:srgbClr val="FFFF00"/>
                </a:solidFill>
                <a:latin typeface="Century Gothic" pitchFamily="34" charset="0"/>
              </a:rPr>
              <a:t>	Значення хімії</a:t>
            </a:r>
          </a:p>
          <a:p>
            <a:r>
              <a:rPr lang="uk-UA" sz="3600" dirty="0">
                <a:solidFill>
                  <a:srgbClr val="FFFF00"/>
                </a:solidFill>
                <a:latin typeface="Century Gothic" pitchFamily="34" charset="0"/>
              </a:rPr>
              <a:t>			В</a:t>
            </a:r>
          </a:p>
          <a:p>
            <a:r>
              <a:rPr lang="uk-UA" sz="3600" dirty="0">
                <a:solidFill>
                  <a:srgbClr val="FFFF00"/>
                </a:solidFill>
                <a:latin typeface="Century Gothic" pitchFamily="34" charset="0"/>
              </a:rPr>
              <a:t>Розв'язанні енергетичної 			проблеми</a:t>
            </a:r>
            <a:r>
              <a:rPr lang="uk-UA" dirty="0">
                <a:latin typeface="Century Gothic" pitchFamily="34" charset="0"/>
              </a:rPr>
              <a:t>  </a:t>
            </a:r>
            <a:endParaRPr lang="ru-RU" dirty="0">
              <a:latin typeface="Century Gothic" pitchFamily="34" charset="0"/>
            </a:endParaRPr>
          </a:p>
        </p:txBody>
      </p:sp>
      <p:sp>
        <p:nvSpPr>
          <p:cNvPr id="9222" name="TextBox 5"/>
          <p:cNvSpPr txBox="1">
            <a:spLocks noChangeArrowheads="1"/>
          </p:cNvSpPr>
          <p:nvPr/>
        </p:nvSpPr>
        <p:spPr bwMode="auto">
          <a:xfrm>
            <a:off x="5072063" y="3214688"/>
            <a:ext cx="4071937" cy="3416300"/>
          </a:xfrm>
          <a:prstGeom prst="rect">
            <a:avLst/>
          </a:prstGeom>
          <a:noFill/>
          <a:ln w="9525">
            <a:noFill/>
            <a:miter lim="800000"/>
            <a:headEnd/>
            <a:tailEnd/>
          </a:ln>
        </p:spPr>
        <p:txBody>
          <a:bodyPr>
            <a:spAutoFit/>
          </a:bodyPr>
          <a:lstStyle/>
          <a:p>
            <a:r>
              <a:rPr lang="uk-UA">
                <a:solidFill>
                  <a:srgbClr val="FFFF00"/>
                </a:solidFill>
                <a:latin typeface="Century Gothic" pitchFamily="34" charset="0"/>
              </a:rPr>
              <a:t>Виконав:</a:t>
            </a:r>
          </a:p>
          <a:p>
            <a:endParaRPr lang="uk-UA">
              <a:latin typeface="Century Gothic" pitchFamily="34" charset="0"/>
            </a:endParaRPr>
          </a:p>
          <a:p>
            <a:endParaRPr lang="uk-UA">
              <a:latin typeface="Century Gothic" pitchFamily="34" charset="0"/>
            </a:endParaRPr>
          </a:p>
          <a:p>
            <a:r>
              <a:rPr lang="uk-UA">
                <a:solidFill>
                  <a:schemeClr val="bg1"/>
                </a:solidFill>
                <a:latin typeface="Century Gothic" pitchFamily="34" charset="0"/>
              </a:rPr>
              <a:t>Учень 11 класу </a:t>
            </a:r>
          </a:p>
          <a:p>
            <a:r>
              <a:rPr lang="uk-UA">
                <a:solidFill>
                  <a:schemeClr val="bg1"/>
                </a:solidFill>
                <a:latin typeface="Century Gothic" pitchFamily="34" charset="0"/>
              </a:rPr>
              <a:t>Нижньоторгаївської ЗОШ </a:t>
            </a:r>
          </a:p>
          <a:p>
            <a:r>
              <a:rPr lang="uk-UA">
                <a:solidFill>
                  <a:schemeClr val="bg1"/>
                </a:solidFill>
                <a:latin typeface="Century Gothic" pitchFamily="34" charset="0"/>
              </a:rPr>
              <a:t>І-ІІІ ступенів</a:t>
            </a:r>
          </a:p>
          <a:p>
            <a:r>
              <a:rPr lang="uk-UA">
                <a:solidFill>
                  <a:schemeClr val="bg1"/>
                </a:solidFill>
                <a:latin typeface="Century Gothic" pitchFamily="34" charset="0"/>
              </a:rPr>
              <a:t>Русанов Євген</a:t>
            </a:r>
          </a:p>
          <a:p>
            <a:endParaRPr lang="uk-UA">
              <a:latin typeface="Century Gothic" pitchFamily="34" charset="0"/>
            </a:endParaRPr>
          </a:p>
          <a:p>
            <a:endParaRPr lang="uk-UA">
              <a:latin typeface="Century Gothic" pitchFamily="34" charset="0"/>
            </a:endParaRPr>
          </a:p>
          <a:p>
            <a:endParaRPr lang="uk-UA">
              <a:latin typeface="Century Gothic" pitchFamily="34" charset="0"/>
            </a:endParaRPr>
          </a:p>
          <a:p>
            <a:endParaRPr lang="uk-UA">
              <a:latin typeface="Century Gothic" pitchFamily="34" charset="0"/>
            </a:endParaRPr>
          </a:p>
          <a:p>
            <a:r>
              <a:rPr lang="uk-UA">
                <a:latin typeface="Century Gothic" pitchFamily="34" charset="0"/>
              </a:rPr>
              <a:t>2009</a:t>
            </a:r>
            <a:endParaRPr lang="ru-RU">
              <a:latin typeface="Century Gothic"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484632" indent="0" fontAlgn="auto">
              <a:spcAft>
                <a:spcPts val="0"/>
              </a:spcAft>
              <a:defRPr/>
            </a:pPr>
            <a:r>
              <a:rPr lang="uk-UA" dirty="0" smtClean="0">
                <a:solidFill>
                  <a:schemeClr val="accent1">
                    <a:tint val="83000"/>
                    <a:satMod val="150000"/>
                  </a:schemeClr>
                </a:solidFill>
              </a:rPr>
              <a:t>Основні питання теми</a:t>
            </a:r>
            <a:endParaRPr lang="ru-RU" dirty="0">
              <a:solidFill>
                <a:schemeClr val="accent1">
                  <a:tint val="83000"/>
                  <a:satMod val="150000"/>
                </a:schemeClr>
              </a:solidFill>
            </a:endParaRPr>
          </a:p>
        </p:txBody>
      </p:sp>
      <p:sp>
        <p:nvSpPr>
          <p:cNvPr id="10243" name="Содержимое 2"/>
          <p:cNvSpPr>
            <a:spLocks noGrp="1"/>
          </p:cNvSpPr>
          <p:nvPr>
            <p:ph idx="1"/>
          </p:nvPr>
        </p:nvSpPr>
        <p:spPr>
          <a:xfrm>
            <a:off x="457200" y="1882775"/>
            <a:ext cx="8229600" cy="4572000"/>
          </a:xfrm>
        </p:spPr>
        <p:txBody>
          <a:bodyPr/>
          <a:lstStyle/>
          <a:p>
            <a:r>
              <a:rPr lang="uk-UA" sz="2400" smtClean="0"/>
              <a:t>1.Сучасні види палива;</a:t>
            </a:r>
          </a:p>
          <a:p>
            <a:r>
              <a:rPr lang="uk-UA" sz="2400" smtClean="0"/>
              <a:t>2.Чим викликана сучасна енергетична проблема?</a:t>
            </a:r>
          </a:p>
          <a:p>
            <a:r>
              <a:rPr lang="uk-UA" sz="2400" smtClean="0"/>
              <a:t>3. Який внесок у розв'язання енергетичної проблеми робить хімія?</a:t>
            </a:r>
          </a:p>
          <a:p>
            <a:r>
              <a:rPr lang="uk-UA" sz="2400" smtClean="0"/>
              <a:t>4. Як розв'язується проблема  створення безвідходних технологій? </a:t>
            </a:r>
          </a:p>
          <a:p>
            <a:r>
              <a:rPr lang="uk-UA" sz="2400" smtClean="0"/>
              <a:t>5. Які нетрадиційні методи  одержання палива можна запропонувати для енергетики майбутнього? </a:t>
            </a:r>
            <a:endParaRPr lang="ru-RU"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Рисунок 3" descr="15.061012111711.jpg"/>
          <p:cNvPicPr>
            <a:picLocks noChangeAspect="1"/>
          </p:cNvPicPr>
          <p:nvPr/>
        </p:nvPicPr>
        <p:blipFill>
          <a:blip r:embed="rId2" cstate="email"/>
          <a:srcRect/>
          <a:stretch>
            <a:fillRect/>
          </a:stretch>
        </p:blipFill>
        <p:spPr bwMode="auto">
          <a:xfrm>
            <a:off x="-73025" y="0"/>
            <a:ext cx="9290050" cy="6858000"/>
          </a:xfrm>
          <a:prstGeom prst="rect">
            <a:avLst/>
          </a:prstGeom>
          <a:noFill/>
          <a:ln w="9525">
            <a:noFill/>
            <a:miter lim="800000"/>
            <a:headEnd/>
            <a:tailEnd/>
          </a:ln>
        </p:spPr>
      </p:pic>
      <p:sp>
        <p:nvSpPr>
          <p:cNvPr id="11267" name="TextBox 4"/>
          <p:cNvSpPr txBox="1">
            <a:spLocks noChangeArrowheads="1"/>
          </p:cNvSpPr>
          <p:nvPr/>
        </p:nvSpPr>
        <p:spPr bwMode="auto">
          <a:xfrm>
            <a:off x="571500" y="357188"/>
            <a:ext cx="8001000" cy="5632450"/>
          </a:xfrm>
          <a:prstGeom prst="rect">
            <a:avLst/>
          </a:prstGeom>
          <a:noFill/>
          <a:ln w="9525">
            <a:noFill/>
            <a:miter lim="800000"/>
            <a:headEnd/>
            <a:tailEnd/>
          </a:ln>
        </p:spPr>
        <p:txBody>
          <a:bodyPr>
            <a:spAutoFit/>
          </a:bodyPr>
          <a:lstStyle/>
          <a:p>
            <a:r>
              <a:rPr lang="uk-UA" sz="2000" dirty="0">
                <a:solidFill>
                  <a:srgbClr val="FFFF00"/>
                </a:solidFill>
                <a:latin typeface="Century Gothic" pitchFamily="34" charset="0"/>
              </a:rPr>
              <a:t>Основою  розвитку людської цивілізації є енергетика, або поливно-енергетичний комплекс. Від стану енергетики залежать  темпи  науково-технічного  прогресу та виробництва  й життєвий рівень людей. Темпи зростання виробництва енергії у світі сьогодні перевищують темпи приросту населення, що зумовлено індустріалізацією, зростанням енерговитрат на одиницю продукції в сільському господарстві, гірничорудній промисловості тощо.</a:t>
            </a:r>
          </a:p>
          <a:p>
            <a:r>
              <a:rPr lang="uk-UA" sz="2000" dirty="0">
                <a:solidFill>
                  <a:srgbClr val="FFFF00"/>
                </a:solidFill>
                <a:latin typeface="Century Gothic" pitchFamily="34" charset="0"/>
              </a:rPr>
              <a:t>Сотні тисячоліть вогнище слугувало людині єдиним джерелом світла. У Х</a:t>
            </a:r>
            <a:r>
              <a:rPr lang="en-US" sz="2000" dirty="0">
                <a:solidFill>
                  <a:srgbClr val="FFFF00"/>
                </a:solidFill>
                <a:latin typeface="Century Gothic" pitchFamily="34" charset="0"/>
              </a:rPr>
              <a:t>V</a:t>
            </a:r>
            <a:r>
              <a:rPr lang="uk-UA" sz="2000" dirty="0">
                <a:solidFill>
                  <a:srgbClr val="FFFF00"/>
                </a:solidFill>
                <a:latin typeface="Century Gothic" pitchFamily="34" charset="0"/>
              </a:rPr>
              <a:t>ІІІ ст. деревина була вугіллям, у 60-х роках ХІХ ст. – нафтою, а пізніше газом. З другої половини ХІХ ст. людина почала використовувати енергію  атомних електростанцій. Сьогодні вчені працюють над видобуванням енергії термоядерного синтезу, який видобувається у спеціальних камерах, де знаходиться плазма – </a:t>
            </a:r>
            <a:r>
              <a:rPr lang="uk-UA" sz="2000" dirty="0" err="1">
                <a:solidFill>
                  <a:srgbClr val="FFFF00"/>
                </a:solidFill>
                <a:latin typeface="Century Gothic" pitchFamily="34" charset="0"/>
              </a:rPr>
              <a:t>високойоннізована</a:t>
            </a:r>
            <a:r>
              <a:rPr lang="uk-UA" sz="2000" dirty="0">
                <a:solidFill>
                  <a:srgbClr val="FFFF00"/>
                </a:solidFill>
                <a:latin typeface="Century Gothic" pitchFamily="34" charset="0"/>
              </a:rPr>
              <a:t> субстанція з </a:t>
            </a:r>
            <a:r>
              <a:rPr lang="uk-UA" sz="2000" dirty="0" err="1">
                <a:solidFill>
                  <a:srgbClr val="FFFF00"/>
                </a:solidFill>
                <a:latin typeface="Century Gothic" pitchFamily="34" charset="0"/>
              </a:rPr>
              <a:t>йоннів</a:t>
            </a:r>
            <a:r>
              <a:rPr lang="uk-UA" sz="2000" dirty="0">
                <a:solidFill>
                  <a:srgbClr val="FFFF00"/>
                </a:solidFill>
                <a:latin typeface="Century Gothic" pitchFamily="34" charset="0"/>
              </a:rPr>
              <a:t>, електронів і атомних ядер.</a:t>
            </a:r>
            <a:endParaRPr lang="ru-RU" sz="2000" dirty="0">
              <a:solidFill>
                <a:srgbClr val="FFFF00"/>
              </a:solidFill>
              <a:latin typeface="Century Gothic"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Рисунок 3" descr="atlantic_279.jpg"/>
          <p:cNvPicPr>
            <a:picLocks noChangeAspect="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TextBox 4"/>
          <p:cNvSpPr txBox="1"/>
          <p:nvPr/>
        </p:nvSpPr>
        <p:spPr>
          <a:xfrm>
            <a:off x="1928813" y="571500"/>
            <a:ext cx="5500687" cy="584200"/>
          </a:xfrm>
          <a:prstGeom prst="rect">
            <a:avLst/>
          </a:prstGeom>
          <a:noFill/>
        </p:spPr>
        <p:txBody>
          <a:bodyPr>
            <a:spAutoFit/>
          </a:bodyPr>
          <a:lstStyle/>
          <a:p>
            <a:pPr fontAlgn="auto">
              <a:spcBef>
                <a:spcPts val="0"/>
              </a:spcBef>
              <a:spcAft>
                <a:spcPts val="0"/>
              </a:spcAft>
              <a:defRPr/>
            </a:pPr>
            <a:r>
              <a:rPr lang="uk-UA" sz="3200" dirty="0">
                <a:solidFill>
                  <a:schemeClr val="accent5">
                    <a:lumMod val="75000"/>
                  </a:schemeClr>
                </a:solidFill>
                <a:latin typeface="+mn-lt"/>
              </a:rPr>
              <a:t>Теплова енергія океану</a:t>
            </a:r>
            <a:endParaRPr lang="ru-RU" sz="3200" dirty="0">
              <a:solidFill>
                <a:schemeClr val="accent5">
                  <a:lumMod val="75000"/>
                </a:schemeClr>
              </a:solidFill>
              <a:latin typeface="+mn-lt"/>
            </a:endParaRPr>
          </a:p>
        </p:txBody>
      </p:sp>
      <p:sp>
        <p:nvSpPr>
          <p:cNvPr id="12292" name="TextBox 5"/>
          <p:cNvSpPr txBox="1">
            <a:spLocks noChangeArrowheads="1"/>
          </p:cNvSpPr>
          <p:nvPr/>
        </p:nvSpPr>
        <p:spPr bwMode="auto">
          <a:xfrm>
            <a:off x="642938" y="1643063"/>
            <a:ext cx="8001000" cy="3786187"/>
          </a:xfrm>
          <a:prstGeom prst="rect">
            <a:avLst/>
          </a:prstGeom>
          <a:noFill/>
          <a:ln w="9525">
            <a:noFill/>
            <a:miter lim="800000"/>
            <a:headEnd/>
            <a:tailEnd/>
          </a:ln>
        </p:spPr>
        <p:txBody>
          <a:bodyPr>
            <a:spAutoFit/>
          </a:bodyPr>
          <a:lstStyle/>
          <a:p>
            <a:r>
              <a:rPr lang="uk-UA" sz="2400">
                <a:latin typeface="Century Gothic" pitchFamily="34" charset="0"/>
              </a:rPr>
              <a:t>Світовий океан площею 1/3 земної поверхні, містить величезний запас енергії. Енергія сонячного випромінювання, поглинута океанською водою, </a:t>
            </a:r>
            <a:r>
              <a:rPr lang="en-US" sz="2400">
                <a:latin typeface="Century Gothic" pitchFamily="34" charset="0"/>
              </a:rPr>
              <a:t> </a:t>
            </a:r>
            <a:r>
              <a:rPr lang="uk-UA" sz="2400">
                <a:latin typeface="Century Gothic" pitchFamily="34" charset="0"/>
              </a:rPr>
              <a:t>що виявляється  в енергії морських хвиль, течій, прибою, різниці температури різних шарів  води; енергія тяжіння Місяця і Сонця, що викликає припливи і відпливи. Сконструйовано морські хвильові електростанції, що використовують енергію коливань морської води.</a:t>
            </a:r>
            <a:endParaRPr lang="ru-RU" sz="2400">
              <a:latin typeface="Century Gothic"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Рисунок 3" descr="altarnativnaya_energetika.jpg"/>
          <p:cNvPicPr>
            <a:picLocks noChangeAspect="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Прямоугольник 4"/>
          <p:cNvSpPr/>
          <p:nvPr/>
        </p:nvSpPr>
        <p:spPr>
          <a:xfrm>
            <a:off x="1857356" y="214290"/>
            <a:ext cx="4990469" cy="923330"/>
          </a:xfrm>
          <a:prstGeom prst="rect">
            <a:avLst/>
          </a:prstGeom>
          <a:noFill/>
        </p:spPr>
        <p:txBody>
          <a:bodyPr wrap="none">
            <a:spAutoFit/>
          </a:bodyPr>
          <a:lstStyle/>
          <a:p>
            <a:pPr algn="ctr" fontAlgn="auto">
              <a:spcBef>
                <a:spcPts val="0"/>
              </a:spcBef>
              <a:spcAft>
                <a:spcPts val="0"/>
              </a:spcAft>
              <a:defRPr/>
            </a:pPr>
            <a:r>
              <a:rPr lang="uk-UA"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rPr>
              <a:t>Енергія сонця</a:t>
            </a:r>
            <a:endParaRPr lang="ru-RU"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endParaRPr>
          </a:p>
        </p:txBody>
      </p:sp>
      <p:sp>
        <p:nvSpPr>
          <p:cNvPr id="13316" name="TextBox 5"/>
          <p:cNvSpPr txBox="1">
            <a:spLocks noChangeArrowheads="1"/>
          </p:cNvSpPr>
          <p:nvPr/>
        </p:nvSpPr>
        <p:spPr bwMode="auto">
          <a:xfrm>
            <a:off x="500063" y="1714500"/>
            <a:ext cx="8286750" cy="3786188"/>
          </a:xfrm>
          <a:prstGeom prst="rect">
            <a:avLst/>
          </a:prstGeom>
          <a:noFill/>
          <a:ln w="9525">
            <a:noFill/>
            <a:miter lim="800000"/>
            <a:headEnd/>
            <a:tailEnd/>
          </a:ln>
        </p:spPr>
        <p:txBody>
          <a:bodyPr>
            <a:spAutoFit/>
          </a:bodyPr>
          <a:lstStyle/>
          <a:p>
            <a:r>
              <a:rPr lang="uk-UA" sz="2400">
                <a:latin typeface="Century Gothic" pitchFamily="34" charset="0"/>
              </a:rPr>
              <a:t>Майжевсі джерела енергії – це “ законсервована ” сонячна енергія. Енергія річок і гірських водоспадів також походить від сонця, яке підтримує кругообіг води у природі. За три дні Сонце посилає на Землю стільки енергії скільки  її міститься в усіх відомих  запасах викопного палива. Більша частина цієї енергії розсіюється або поглинається атмосферою, і лише 1/3 досягає  земної поверхні. Сонячна енергія, яка падає на поверхню одного озера, еквівалентна потужності  великої електростанції.</a:t>
            </a:r>
            <a:endParaRPr lang="ru-RU" sz="2400">
              <a:latin typeface="Century Gothic"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Рисунок 3" descr="1037.jpg"/>
          <p:cNvPicPr>
            <a:picLocks noChangeAspect="1"/>
          </p:cNvPicPr>
          <p:nvPr/>
        </p:nvPicPr>
        <p:blipFill>
          <a:blip r:embed="rId2" cstate="email"/>
          <a:srcRect/>
          <a:stretch>
            <a:fillRect/>
          </a:stretch>
        </p:blipFill>
        <p:spPr bwMode="auto">
          <a:xfrm>
            <a:off x="0" y="0"/>
            <a:ext cx="9183688" cy="6858000"/>
          </a:xfrm>
          <a:prstGeom prst="rect">
            <a:avLst/>
          </a:prstGeom>
          <a:noFill/>
          <a:ln w="9525">
            <a:noFill/>
            <a:miter lim="800000"/>
            <a:headEnd/>
            <a:tailEnd/>
          </a:ln>
        </p:spPr>
      </p:pic>
      <p:sp>
        <p:nvSpPr>
          <p:cNvPr id="5" name="Прямоугольник 4"/>
          <p:cNvSpPr/>
          <p:nvPr/>
        </p:nvSpPr>
        <p:spPr>
          <a:xfrm>
            <a:off x="2071670" y="0"/>
            <a:ext cx="5684569" cy="923330"/>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Bef>
                <a:spcPts val="0"/>
              </a:spcBef>
              <a:spcAft>
                <a:spcPts val="0"/>
              </a:spcAft>
              <a:defRPr/>
            </a:pPr>
            <a:r>
              <a:rPr lang="uk-UA"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rPr>
              <a:t>Атомна енергія</a:t>
            </a:r>
            <a:endParaRPr lang="ru-RU"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ndParaRPr>
          </a:p>
        </p:txBody>
      </p:sp>
      <p:sp>
        <p:nvSpPr>
          <p:cNvPr id="14340" name="TextBox 5"/>
          <p:cNvSpPr txBox="1">
            <a:spLocks noChangeArrowheads="1"/>
          </p:cNvSpPr>
          <p:nvPr/>
        </p:nvSpPr>
        <p:spPr bwMode="auto">
          <a:xfrm>
            <a:off x="642938" y="1214438"/>
            <a:ext cx="8143875" cy="4278312"/>
          </a:xfrm>
          <a:prstGeom prst="rect">
            <a:avLst/>
          </a:prstGeom>
          <a:noFill/>
          <a:ln w="9525">
            <a:noFill/>
            <a:miter lim="800000"/>
            <a:headEnd/>
            <a:tailEnd/>
          </a:ln>
        </p:spPr>
        <p:txBody>
          <a:bodyPr>
            <a:spAutoFit/>
          </a:bodyPr>
          <a:lstStyle/>
          <a:p>
            <a:r>
              <a:rPr lang="uk-UA">
                <a:solidFill>
                  <a:srgbClr val="FF0000"/>
                </a:solidFill>
                <a:latin typeface="Century Gothic" pitchFamily="34" charset="0"/>
              </a:rPr>
              <a:t>Атомна енергія – це енергія, яка виділяється  у процесі перетворення атомних ядер.  Джерелом енергії є внутрішня енергія атомного ядра, пов'язана  із взаємодією рухів протонів і нейтронів у ядрі. Ця енергія в мільйони разів перевищує енергію, яка виділяється в результаті хімічних перетворень.</a:t>
            </a:r>
          </a:p>
          <a:p>
            <a:r>
              <a:rPr lang="uk-UA">
                <a:latin typeface="Century Gothic" pitchFamily="34" charset="0"/>
              </a:rPr>
              <a:t>			</a:t>
            </a:r>
            <a:r>
              <a:rPr lang="uk-UA" sz="2000" b="1">
                <a:solidFill>
                  <a:srgbClr val="FFFF00"/>
                </a:solidFill>
                <a:latin typeface="Century Gothic" pitchFamily="34" charset="0"/>
              </a:rPr>
              <a:t>Атомна енергія</a:t>
            </a:r>
          </a:p>
          <a:p>
            <a:pPr>
              <a:buFontTx/>
              <a:buChar char="-"/>
            </a:pPr>
            <a:r>
              <a:rPr lang="uk-UA">
                <a:solidFill>
                  <a:srgbClr val="FF0000"/>
                </a:solidFill>
                <a:latin typeface="Century Gothic" pitchFamily="34" charset="0"/>
              </a:rPr>
              <a:t>Ядерне паливо -  речовини, в яких відбуваються атомні реакції з виділенням корисної енергії. Це реакції виділення важких і утворення легших ядер.</a:t>
            </a:r>
          </a:p>
          <a:p>
            <a:pPr>
              <a:buFontTx/>
              <a:buChar char="-"/>
            </a:pPr>
            <a:r>
              <a:rPr lang="uk-UA">
                <a:solidFill>
                  <a:srgbClr val="FF0000"/>
                </a:solidFill>
                <a:latin typeface="Century Gothic" pitchFamily="34" charset="0"/>
              </a:rPr>
              <a:t>- Атомний реактор – це пристрій, в якому відбуваються керовані реакції. Перший проект атомного реактора було зроблено в 1939 р. французьким вченим Кюрі. Перша ланцюгова реакція була зроблена в 1942 р. у США під керівництвом італійського вченого Енріко Фермі . Перший атомний реактор у Європі побудований і працював під керівництвом І. Курчатова (1946р.)    </a:t>
            </a:r>
            <a:endParaRPr lang="ru-RU">
              <a:solidFill>
                <a:srgbClr val="FF0000"/>
              </a:solidFill>
              <a:latin typeface="Century Gothic"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Рисунок 3" descr="b.jpg"/>
          <p:cNvPicPr>
            <a:picLocks noChangeAspect="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Прямоугольник 4"/>
          <p:cNvSpPr/>
          <p:nvPr/>
        </p:nvSpPr>
        <p:spPr>
          <a:xfrm>
            <a:off x="2000232" y="0"/>
            <a:ext cx="5610831" cy="923330"/>
          </a:xfrm>
          <a:prstGeom prst="rect">
            <a:avLst/>
          </a:prstGeom>
          <a:noFill/>
        </p:spPr>
        <p:txBody>
          <a:bodyPr wrap="none">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fontAlgn="auto">
              <a:spcBef>
                <a:spcPts val="0"/>
              </a:spcBef>
              <a:spcAft>
                <a:spcPts val="0"/>
              </a:spcAft>
              <a:defRPr/>
            </a:pPr>
            <a:r>
              <a:rPr lang="uk-UA" sz="5400" b="1" dirty="0">
                <a:ln/>
                <a:solidFill>
                  <a:schemeClr val="accent5">
                    <a:tint val="50000"/>
                    <a:satMod val="180000"/>
                  </a:schemeClr>
                </a:solidFill>
                <a:latin typeface="+mn-lt"/>
              </a:rPr>
              <a:t>Вітрова енергія</a:t>
            </a:r>
            <a:endParaRPr lang="ru-RU" sz="5400" b="1" dirty="0">
              <a:ln/>
              <a:solidFill>
                <a:schemeClr val="accent5">
                  <a:tint val="50000"/>
                  <a:satMod val="180000"/>
                </a:schemeClr>
              </a:solidFill>
              <a:latin typeface="+mn-lt"/>
            </a:endParaRPr>
          </a:p>
        </p:txBody>
      </p:sp>
      <p:sp>
        <p:nvSpPr>
          <p:cNvPr id="15364" name="TextBox 5"/>
          <p:cNvSpPr txBox="1">
            <a:spLocks noChangeArrowheads="1"/>
          </p:cNvSpPr>
          <p:nvPr/>
        </p:nvSpPr>
        <p:spPr bwMode="auto">
          <a:xfrm>
            <a:off x="857250" y="1285875"/>
            <a:ext cx="7858125" cy="4524375"/>
          </a:xfrm>
          <a:prstGeom prst="rect">
            <a:avLst/>
          </a:prstGeom>
          <a:noFill/>
          <a:ln w="9525">
            <a:noFill/>
            <a:miter lim="800000"/>
            <a:headEnd/>
            <a:tailEnd/>
          </a:ln>
        </p:spPr>
        <p:txBody>
          <a:bodyPr>
            <a:spAutoFit/>
          </a:bodyPr>
          <a:lstStyle/>
          <a:p>
            <a:r>
              <a:rPr lang="uk-UA" sz="2400">
                <a:latin typeface="Century Gothic" pitchFamily="34" charset="0"/>
              </a:rPr>
              <a:t>Перша вітрова електростанція потужністю 100 кВт споруджена в Криму 1931 р. Нині в Україні споруджується кілька станцій у Криму та Миколаївській обл.  Невеликі ВЕС працюють у Харкові. За підрахунками вчених, загальний вітрогенетичний потенціал Землі в 30 разів перевищує річне споживання  енергії в усьому світі.  Важливо, що під час роботи ВЕС навколишнє середовище не забруднюється. Єдині негативні впливи – це низькочастотний шум працюючих ВЕС та загибель птахів, які потрапляють у лопості вітродвигунів.  </a:t>
            </a:r>
            <a:endParaRPr lang="ru-RU" sz="2400">
              <a:latin typeface="Century Gothic"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Рисунок 3" descr="YeniseiRiverShipping-2440.jpg"/>
          <p:cNvPicPr>
            <a:picLocks noChangeAspect="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5" name="Прямоугольник 4"/>
          <p:cNvSpPr/>
          <p:nvPr/>
        </p:nvSpPr>
        <p:spPr>
          <a:xfrm>
            <a:off x="714348" y="0"/>
            <a:ext cx="7643834" cy="1200329"/>
          </a:xfrm>
          <a:prstGeom prst="rect">
            <a:avLst/>
          </a:prstGeom>
          <a:noFill/>
        </p:spPr>
        <p:txBody>
          <a:bodyPr>
            <a:spAutoFit/>
          </a:bodyPr>
          <a:lstStyle/>
          <a:p>
            <a:pPr algn="ctr" fontAlgn="auto">
              <a:spcBef>
                <a:spcPts val="0"/>
              </a:spcBef>
              <a:spcAft>
                <a:spcPts val="0"/>
              </a:spcAft>
              <a:defRPr/>
            </a:pPr>
            <a:r>
              <a:rPr lang="uk-UA"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Енергія підземного тепла.</a:t>
            </a:r>
          </a:p>
          <a:p>
            <a:pPr algn="ctr" fontAlgn="auto">
              <a:spcBef>
                <a:spcPts val="0"/>
              </a:spcBef>
              <a:spcAft>
                <a:spcPts val="0"/>
              </a:spcAft>
              <a:defRPr/>
            </a:pPr>
            <a:r>
              <a:rPr lang="uk-UA" sz="36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Біометаногенез</a:t>
            </a:r>
            <a:endParaRPr lang="ru-RU"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endParaRPr>
          </a:p>
        </p:txBody>
      </p:sp>
      <p:sp>
        <p:nvSpPr>
          <p:cNvPr id="16388" name="TextBox 5"/>
          <p:cNvSpPr txBox="1">
            <a:spLocks noChangeArrowheads="1"/>
          </p:cNvSpPr>
          <p:nvPr/>
        </p:nvSpPr>
        <p:spPr bwMode="auto">
          <a:xfrm>
            <a:off x="714375" y="1428750"/>
            <a:ext cx="7929563" cy="4246563"/>
          </a:xfrm>
          <a:prstGeom prst="rect">
            <a:avLst/>
          </a:prstGeom>
          <a:noFill/>
          <a:ln w="9525">
            <a:noFill/>
            <a:miter lim="800000"/>
            <a:headEnd/>
            <a:tailEnd/>
          </a:ln>
        </p:spPr>
        <p:txBody>
          <a:bodyPr>
            <a:spAutoFit/>
          </a:bodyPr>
          <a:lstStyle/>
          <a:p>
            <a:r>
              <a:rPr lang="uk-UA">
                <a:solidFill>
                  <a:srgbClr val="FF0000"/>
                </a:solidFill>
                <a:latin typeface="Century Gothic" pitchFamily="34" charset="0"/>
              </a:rPr>
              <a:t>	</a:t>
            </a:r>
            <a:r>
              <a:rPr lang="uk-UA">
                <a:solidFill>
                  <a:srgbClr val="FFFF00"/>
                </a:solidFill>
                <a:latin typeface="Century Gothic" pitchFamily="34" charset="0"/>
              </a:rPr>
              <a:t>Наша планета має розжарене ядро, яке є джерелом величезних запасів теплової енергії. Ядро Землі передає тепло до поверхні безпосередньо через жерла вулканів або у вигляді гарячої води та пари. Із заглибленням у Землю. Зростає температура.</a:t>
            </a:r>
          </a:p>
          <a:p>
            <a:r>
              <a:rPr lang="uk-UA">
                <a:solidFill>
                  <a:srgbClr val="FFFF00"/>
                </a:solidFill>
                <a:latin typeface="Century Gothic" pitchFamily="34" charset="0"/>
              </a:rPr>
              <a:t>	Використовуючи сільськогосподарські відходи, екскременти тварин, каналізаційні та промислові стоки, можна одержати метан в анаеробних умовах під дією бактерій.  У деяких країнах уже розроблена така енергетична програма. </a:t>
            </a:r>
          </a:p>
          <a:p>
            <a:r>
              <a:rPr lang="uk-UA">
                <a:solidFill>
                  <a:srgbClr val="FFFF00"/>
                </a:solidFill>
                <a:latin typeface="Century Gothic" pitchFamily="34" charset="0"/>
              </a:rPr>
              <a:t>	Ферментативним процесом за участі бактерій  інулін (запасний полісахарид топінамбура) перетворюють на спирт. Застосовуючи подібні способи, Бразилія економить на авто і розв'язує проблему екологічного забруднення.  У Румунії використовується біогаз як паливо для тракторів.</a:t>
            </a:r>
          </a:p>
          <a:p>
            <a:r>
              <a:rPr lang="uk-UA">
                <a:solidFill>
                  <a:srgbClr val="FF0000"/>
                </a:solidFill>
                <a:latin typeface="Century Gothic" pitchFamily="34" charset="0"/>
              </a:rPr>
              <a:t>	</a:t>
            </a:r>
            <a:endParaRPr lang="ru-RU">
              <a:solidFill>
                <a:srgbClr val="FF0000"/>
              </a:solidFill>
              <a:latin typeface="Century Gothic"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Рисунок 3" descr="b.jpg"/>
          <p:cNvPicPr>
            <a:picLocks noChangeAspect="1"/>
          </p:cNvPicPr>
          <p:nvPr/>
        </p:nvPicPr>
        <p:blipFill>
          <a:blip r:embed="rId2" cstate="email"/>
          <a:srcRect/>
          <a:stretch>
            <a:fillRect/>
          </a:stretch>
        </p:blipFill>
        <p:spPr bwMode="auto">
          <a:xfrm>
            <a:off x="0" y="0"/>
            <a:ext cx="9190038" cy="6858000"/>
          </a:xfrm>
          <a:prstGeom prst="rect">
            <a:avLst/>
          </a:prstGeom>
          <a:noFill/>
          <a:ln w="9525">
            <a:noFill/>
            <a:miter lim="800000"/>
            <a:headEnd/>
            <a:tailEnd/>
          </a:ln>
        </p:spPr>
      </p:pic>
      <p:sp>
        <p:nvSpPr>
          <p:cNvPr id="5" name="Прямоугольник 4"/>
          <p:cNvSpPr/>
          <p:nvPr/>
        </p:nvSpPr>
        <p:spPr>
          <a:xfrm>
            <a:off x="714348" y="214290"/>
            <a:ext cx="8026556" cy="1200329"/>
          </a:xfrm>
          <a:prstGeom prst="rect">
            <a:avLst/>
          </a:prstGeom>
          <a:noFill/>
        </p:spPr>
        <p:txBody>
          <a:bodyPr wrap="none">
            <a:spAutoFit/>
            <a:scene3d>
              <a:camera prst="orthographicFront"/>
              <a:lightRig rig="soft" dir="t">
                <a:rot lat="0" lon="0" rev="10800000"/>
              </a:lightRig>
            </a:scene3d>
            <a:sp3d>
              <a:bevelT w="27940" h="12700"/>
              <a:contourClr>
                <a:srgbClr val="DDDDDD"/>
              </a:contourClr>
            </a:sp3d>
          </a:bodyPr>
          <a:lstStyle/>
          <a:p>
            <a:pPr algn="ctr" fontAlgn="auto">
              <a:spcBef>
                <a:spcPts val="0"/>
              </a:spcBef>
              <a:spcAft>
                <a:spcPts val="0"/>
              </a:spcAft>
              <a:defRPr/>
            </a:pPr>
            <a:r>
              <a:rPr lang="uk-UA" sz="3600" b="1" spc="150" dirty="0">
                <a:ln w="11430"/>
                <a:solidFill>
                  <a:srgbClr val="F8F8F8"/>
                </a:solidFill>
                <a:effectLst>
                  <a:outerShdw blurRad="25400" algn="tl" rotWithShape="0">
                    <a:srgbClr val="000000">
                      <a:alpha val="43000"/>
                    </a:srgbClr>
                  </a:outerShdw>
                </a:effectLst>
                <a:latin typeface="+mn-lt"/>
              </a:rPr>
              <a:t>Нетрадиційні джерела палива.</a:t>
            </a:r>
          </a:p>
          <a:p>
            <a:pPr algn="ctr" fontAlgn="auto">
              <a:spcBef>
                <a:spcPts val="0"/>
              </a:spcBef>
              <a:spcAft>
                <a:spcPts val="0"/>
              </a:spcAft>
              <a:defRPr/>
            </a:pPr>
            <a:endParaRPr lang="ru-RU" sz="3600" b="1" spc="150" dirty="0">
              <a:ln w="11430"/>
              <a:solidFill>
                <a:srgbClr val="F8F8F8"/>
              </a:solidFill>
              <a:effectLst>
                <a:outerShdw blurRad="25400" algn="tl" rotWithShape="0">
                  <a:srgbClr val="000000">
                    <a:alpha val="43000"/>
                  </a:srgbClr>
                </a:outerShdw>
              </a:effectLst>
              <a:latin typeface="+mn-lt"/>
            </a:endParaRPr>
          </a:p>
        </p:txBody>
      </p:sp>
      <p:sp>
        <p:nvSpPr>
          <p:cNvPr id="17412" name="TextBox 5"/>
          <p:cNvSpPr txBox="1">
            <a:spLocks noChangeArrowheads="1"/>
          </p:cNvSpPr>
          <p:nvPr/>
        </p:nvSpPr>
        <p:spPr bwMode="auto">
          <a:xfrm>
            <a:off x="1071563" y="1143000"/>
            <a:ext cx="7500937" cy="2308225"/>
          </a:xfrm>
          <a:prstGeom prst="rect">
            <a:avLst/>
          </a:prstGeom>
          <a:noFill/>
          <a:ln w="9525">
            <a:noFill/>
            <a:miter lim="800000"/>
            <a:headEnd/>
            <a:tailEnd/>
          </a:ln>
        </p:spPr>
        <p:txBody>
          <a:bodyPr>
            <a:spAutoFit/>
          </a:bodyPr>
          <a:lstStyle/>
          <a:p>
            <a:r>
              <a:rPr lang="uk-UA" sz="1600">
                <a:latin typeface="Century Gothic" pitchFamily="34" charset="0"/>
              </a:rPr>
              <a:t>	На початку ХХ століття Ф.Цандер запропонував використовувати в космічному кораблі крила с таких сплавів як дюраль та електрон. За межами атмосфери крила не потрібні, тому їх можна використовувати як пальне, приготувавши попередньо до згоряння. Під час горіння берилію виділяється велика кількість енергії, тому конструктори космічної техніки пропонують використовувати його як компонент високоенергетичного палива: наприклад, виготовляти з берилію паливні резервуари ракетних систем, коли пальне витратиться; замість нього можна використати й тару. </a:t>
            </a:r>
            <a:endParaRPr lang="ru-RU" sz="1600">
              <a:latin typeface="Century Gothic" pitchFamily="34" charset="0"/>
            </a:endParaRPr>
          </a:p>
        </p:txBody>
      </p:sp>
      <p:sp>
        <p:nvSpPr>
          <p:cNvPr id="7" name="Прямоугольник 6"/>
          <p:cNvSpPr/>
          <p:nvPr/>
        </p:nvSpPr>
        <p:spPr>
          <a:xfrm>
            <a:off x="571472" y="3429000"/>
            <a:ext cx="7699544" cy="830997"/>
          </a:xfrm>
          <a:prstGeom prst="rect">
            <a:avLst/>
          </a:prstGeom>
          <a:noFill/>
        </p:spPr>
        <p:txBody>
          <a:bodyPr wrap="none">
            <a:spAutoFit/>
          </a:bodyPr>
          <a:lstStyle/>
          <a:p>
            <a:pPr algn="ctr" fontAlgn="auto">
              <a:spcBef>
                <a:spcPts val="0"/>
              </a:spcBef>
              <a:spcAft>
                <a:spcPts val="0"/>
              </a:spcAft>
              <a:defRPr/>
            </a:pPr>
            <a:r>
              <a:rPr lang="uk-UA" sz="2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rPr>
              <a:t>Використання альтернативних джерел енергії –</a:t>
            </a:r>
          </a:p>
          <a:p>
            <a:pPr algn="ctr" fontAlgn="auto">
              <a:spcBef>
                <a:spcPts val="0"/>
              </a:spcBef>
              <a:spcAft>
                <a:spcPts val="0"/>
              </a:spcAft>
              <a:defRPr/>
            </a:pPr>
            <a:r>
              <a:rPr lang="uk-UA" sz="2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rPr>
              <a:t> необхідне наукове завдання </a:t>
            </a:r>
            <a:endParaRPr lang="ru-RU" sz="2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endParaRPr>
          </a:p>
        </p:txBody>
      </p:sp>
      <p:sp>
        <p:nvSpPr>
          <p:cNvPr id="17414" name="TextBox 7"/>
          <p:cNvSpPr txBox="1">
            <a:spLocks noChangeArrowheads="1"/>
          </p:cNvSpPr>
          <p:nvPr/>
        </p:nvSpPr>
        <p:spPr bwMode="auto">
          <a:xfrm>
            <a:off x="857250" y="4357688"/>
            <a:ext cx="7929563" cy="1200150"/>
          </a:xfrm>
          <a:prstGeom prst="rect">
            <a:avLst/>
          </a:prstGeom>
          <a:noFill/>
          <a:ln w="9525">
            <a:noFill/>
            <a:miter lim="800000"/>
            <a:headEnd/>
            <a:tailEnd/>
          </a:ln>
        </p:spPr>
        <p:txBody>
          <a:bodyPr>
            <a:spAutoFit/>
          </a:bodyPr>
          <a:lstStyle/>
          <a:p>
            <a:r>
              <a:rPr lang="uk-UA">
                <a:latin typeface="Century Gothic" pitchFamily="34" charset="0"/>
              </a:rPr>
              <a:t>	енергія різного типу використовується на хімічному виробництві безпосередньо під час хімічних перетворень, під час транспортування сировини, матеріалів і готової продукції,  подрібнення сировини, перемішування реагентів, фільтрування.</a:t>
            </a:r>
            <a:endParaRPr lang="ru-RU">
              <a:latin typeface="Century Gothic"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126</TotalTime>
  <Words>479</Words>
  <Application>Microsoft Office PowerPoint</Application>
  <PresentationFormat>Экран (4:3)</PresentationFormat>
  <Paragraphs>45</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Century Gothic</vt:lpstr>
      <vt:lpstr>Arial</vt:lpstr>
      <vt:lpstr>Wingdings 2</vt:lpstr>
      <vt:lpstr>Verdana</vt:lpstr>
      <vt:lpstr>Calibri</vt:lpstr>
      <vt:lpstr>Яркая</vt:lpstr>
      <vt:lpstr>Слайд 1</vt:lpstr>
      <vt:lpstr>Основні питання теми</vt:lpstr>
      <vt:lpstr>Слайд 3</vt:lpstr>
      <vt:lpstr>Слайд 4</vt:lpstr>
      <vt:lpstr>Слайд 5</vt:lpstr>
      <vt:lpstr>Слайд 6</vt:lpstr>
      <vt:lpstr>Слайд 7</vt:lpstr>
      <vt:lpstr>Слайд 8</vt:lpstr>
      <vt:lpstr>Слайд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User 2013</cp:lastModifiedBy>
  <cp:revision>15</cp:revision>
  <dcterms:created xsi:type="dcterms:W3CDTF">2001-12-31T21:06:28Z</dcterms:created>
  <dcterms:modified xsi:type="dcterms:W3CDTF">2015-01-27T12:01:48Z</dcterms:modified>
</cp:coreProperties>
</file>