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8" r:id="rId4"/>
    <p:sldId id="258" r:id="rId5"/>
    <p:sldId id="270" r:id="rId6"/>
    <p:sldId id="259" r:id="rId7"/>
    <p:sldId id="26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8033-B407-4E6B-A25F-23277573FC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215F4-5C7D-4321-98E9-D1F8C5DA6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8033-B407-4E6B-A25F-23277573FC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215F4-5C7D-4321-98E9-D1F8C5DA6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8033-B407-4E6B-A25F-23277573FC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215F4-5C7D-4321-98E9-D1F8C5DA6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8033-B407-4E6B-A25F-23277573FC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215F4-5C7D-4321-98E9-D1F8C5DA6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8033-B407-4E6B-A25F-23277573FC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215F4-5C7D-4321-98E9-D1F8C5DA6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8033-B407-4E6B-A25F-23277573FC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215F4-5C7D-4321-98E9-D1F8C5DA6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8033-B407-4E6B-A25F-23277573FC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215F4-5C7D-4321-98E9-D1F8C5DA6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8033-B407-4E6B-A25F-23277573FC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F215F4-5C7D-4321-98E9-D1F8C5DA63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8033-B407-4E6B-A25F-23277573FC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215F4-5C7D-4321-98E9-D1F8C5DA6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8033-B407-4E6B-A25F-23277573FC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5F215F4-5C7D-4321-98E9-D1F8C5DA6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3998033-B407-4E6B-A25F-23277573FC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215F4-5C7D-4321-98E9-D1F8C5DA6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3998033-B407-4E6B-A25F-23277573FC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5F215F4-5C7D-4321-98E9-D1F8C5DA6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jpeg"/><Relationship Id="rId11" Type="http://schemas.openxmlformats.org/officeDocument/2006/relationships/image" Target="../media/image20.jpeg"/><Relationship Id="rId5" Type="http://schemas.openxmlformats.org/officeDocument/2006/relationships/image" Target="../media/image15.jpeg"/><Relationship Id="rId10" Type="http://schemas.openxmlformats.org/officeDocument/2006/relationships/image" Target="../media/image19.jpeg"/><Relationship Id="rId4" Type="http://schemas.openxmlformats.org/officeDocument/2006/relationships/image" Target="../media/image14.jpeg"/><Relationship Id="rId9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B050"/>
            </a:gs>
            <a:gs pos="30000">
              <a:schemeClr val="bg2">
                <a:shade val="60000"/>
                <a:satMod val="150000"/>
              </a:schemeClr>
            </a:gs>
            <a:gs pos="100000">
              <a:schemeClr val="bg2">
                <a:tint val="83000"/>
                <a:satMod val="200000"/>
              </a:schemeClr>
            </a:gs>
          </a:gsLst>
          <a:lin ang="13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571480"/>
            <a:ext cx="6480048" cy="2301240"/>
          </a:xfrm>
        </p:spPr>
        <p:txBody>
          <a:bodyPr>
            <a:noAutofit/>
          </a:bodyPr>
          <a:lstStyle/>
          <a:p>
            <a:pPr algn="ctr"/>
            <a:r>
              <a:rPr lang="ru-RU" sz="80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Роль </a:t>
            </a:r>
            <a:r>
              <a:rPr lang="ru-RU" sz="8000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х</a:t>
            </a:r>
            <a:r>
              <a:rPr lang="uk-UA" sz="8000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імії</a:t>
            </a:r>
            <a:r>
              <a:rPr lang="uk-UA" sz="80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в побуті</a:t>
            </a:r>
            <a:endParaRPr lang="ru-RU" sz="8000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4357694"/>
            <a:ext cx="6480048" cy="1752600"/>
          </a:xfrm>
        </p:spPr>
        <p:txBody>
          <a:bodyPr/>
          <a:lstStyle/>
          <a:p>
            <a:pPr algn="ctr"/>
            <a:r>
              <a:rPr lang="uk-UA" dirty="0" smtClean="0"/>
              <a:t>                                                                  Робота </a:t>
            </a:r>
          </a:p>
          <a:p>
            <a:r>
              <a:rPr lang="uk-UA" dirty="0" smtClean="0"/>
              <a:t>Учениці 9 класу</a:t>
            </a:r>
          </a:p>
          <a:p>
            <a:r>
              <a:rPr lang="uk-UA" dirty="0" smtClean="0"/>
              <a:t>Ковтун Тетяни</a:t>
            </a:r>
            <a:endParaRPr lang="ru-RU" dirty="0"/>
          </a:p>
        </p:txBody>
      </p:sp>
      <p:pic>
        <p:nvPicPr>
          <p:cNvPr id="4" name="Рисунок 3" descr="3E7F479D_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85719" y="3071810"/>
            <a:ext cx="2571769" cy="142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553fe22197f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42844" y="4500570"/>
            <a:ext cx="2857500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12707472428300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143240" y="3786190"/>
            <a:ext cx="2571768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0"/>
            <a:ext cx="6629400" cy="928670"/>
          </a:xfrm>
        </p:spPr>
        <p:txBody>
          <a:bodyPr/>
          <a:lstStyle/>
          <a:p>
            <a:r>
              <a:rPr lang="uk-UA" dirty="0" smtClean="0"/>
              <a:t>Лакофарбові матеріали 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44" y="928670"/>
            <a:ext cx="8786874" cy="378621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До </a:t>
            </a:r>
            <a:r>
              <a:rPr lang="ru-RU" dirty="0" err="1" smtClean="0"/>
              <a:t>лакофарбових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 </a:t>
            </a:r>
            <a:r>
              <a:rPr lang="ru-RU" dirty="0" err="1" smtClean="0"/>
              <a:t>відносять</a:t>
            </a:r>
            <a:r>
              <a:rPr lang="ru-RU" dirty="0" smtClean="0"/>
              <a:t> </a:t>
            </a:r>
            <a:r>
              <a:rPr lang="ru-RU" dirty="0" err="1" smtClean="0"/>
              <a:t>лакофарбові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 (ЛФМ)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для </a:t>
            </a:r>
            <a:r>
              <a:rPr lang="ru-RU" dirty="0" err="1" smtClean="0"/>
              <a:t>малярних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Лакофарбові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Лакофарбові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</a:t>
            </a:r>
            <a:r>
              <a:rPr lang="ru-RU" dirty="0" err="1" smtClean="0"/>
              <a:t>оліфи</a:t>
            </a:r>
            <a:r>
              <a:rPr lang="ru-RU" dirty="0" smtClean="0"/>
              <a:t>, лаки, </a:t>
            </a:r>
            <a:r>
              <a:rPr lang="ru-RU" dirty="0" err="1" smtClean="0"/>
              <a:t>фарби</a:t>
            </a:r>
            <a:r>
              <a:rPr lang="ru-RU" dirty="0" smtClean="0"/>
              <a:t>, </a:t>
            </a:r>
            <a:r>
              <a:rPr lang="ru-RU" dirty="0" err="1" smtClean="0"/>
              <a:t>емалі</a:t>
            </a:r>
            <a:r>
              <a:rPr lang="ru-RU" dirty="0" smtClean="0"/>
              <a:t>, </a:t>
            </a:r>
            <a:r>
              <a:rPr lang="ru-RU" dirty="0" err="1" smtClean="0"/>
              <a:t>ґрунтовки</a:t>
            </a:r>
            <a:r>
              <a:rPr lang="ru-RU" dirty="0" smtClean="0"/>
              <a:t>, </a:t>
            </a:r>
            <a:r>
              <a:rPr lang="ru-RU" dirty="0" err="1" smtClean="0"/>
              <a:t>шпатльовки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допоміжні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 для </a:t>
            </a:r>
            <a:r>
              <a:rPr lang="ru-RU" dirty="0" err="1" smtClean="0"/>
              <a:t>обробки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утворюють</a:t>
            </a:r>
            <a:r>
              <a:rPr lang="ru-RU" dirty="0" smtClean="0"/>
              <a:t> </a:t>
            </a:r>
            <a:r>
              <a:rPr lang="ru-RU" dirty="0" err="1" smtClean="0"/>
              <a:t>стійкі</a:t>
            </a:r>
            <a:r>
              <a:rPr lang="ru-RU" dirty="0" smtClean="0"/>
              <a:t> до </a:t>
            </a:r>
            <a:r>
              <a:rPr lang="ru-RU" dirty="0" err="1" smtClean="0"/>
              <a:t>зовнішніх</a:t>
            </a:r>
            <a:r>
              <a:rPr lang="ru-RU" dirty="0" smtClean="0"/>
              <a:t> умов </a:t>
            </a:r>
            <a:r>
              <a:rPr lang="ru-RU" dirty="0" err="1" smtClean="0"/>
              <a:t>покриття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підвищують</a:t>
            </a:r>
            <a:r>
              <a:rPr lang="ru-RU" dirty="0" smtClean="0"/>
              <a:t> </a:t>
            </a:r>
            <a:r>
              <a:rPr lang="ru-RU" dirty="0" err="1" smtClean="0"/>
              <a:t>естетичні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Лакофарбові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складні</a:t>
            </a:r>
            <a:r>
              <a:rPr lang="ru-RU" dirty="0" smtClean="0"/>
              <a:t> </a:t>
            </a:r>
            <a:r>
              <a:rPr lang="ru-RU" dirty="0" err="1" smtClean="0"/>
              <a:t>складові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містять</a:t>
            </a:r>
            <a:r>
              <a:rPr lang="ru-RU" dirty="0" smtClean="0"/>
              <a:t> </a:t>
            </a:r>
            <a:r>
              <a:rPr lang="ru-RU" dirty="0" err="1" smtClean="0"/>
              <a:t>плівкоутворюючі</a:t>
            </a:r>
            <a:r>
              <a:rPr lang="ru-RU" dirty="0" smtClean="0"/>
              <a:t> речовини (</a:t>
            </a:r>
            <a:r>
              <a:rPr lang="ru-RU" dirty="0" err="1" smtClean="0"/>
              <a:t>синтетичні</a:t>
            </a:r>
            <a:r>
              <a:rPr lang="ru-RU" dirty="0" smtClean="0"/>
              <a:t> </a:t>
            </a:r>
            <a:r>
              <a:rPr lang="ru-RU" dirty="0" err="1" smtClean="0"/>
              <a:t>полімери</a:t>
            </a:r>
            <a:r>
              <a:rPr lang="ru-RU" dirty="0" smtClean="0"/>
              <a:t>, </a:t>
            </a:r>
            <a:r>
              <a:rPr lang="ru-RU" dirty="0" err="1" smtClean="0"/>
              <a:t>рослинні</a:t>
            </a:r>
            <a:r>
              <a:rPr lang="ru-RU" dirty="0" smtClean="0"/>
              <a:t> масла, </a:t>
            </a:r>
            <a:r>
              <a:rPr lang="ru-RU" dirty="0" err="1" smtClean="0"/>
              <a:t>синтетичні</a:t>
            </a:r>
            <a:r>
              <a:rPr lang="ru-RU" dirty="0" smtClean="0"/>
              <a:t> </a:t>
            </a:r>
            <a:r>
              <a:rPr lang="ru-RU" dirty="0" err="1" smtClean="0"/>
              <a:t>жирні</a:t>
            </a:r>
            <a:r>
              <a:rPr lang="ru-RU" dirty="0" smtClean="0"/>
              <a:t> </a:t>
            </a:r>
            <a:r>
              <a:rPr lang="ru-RU" dirty="0" err="1" smtClean="0"/>
              <a:t>кислоти</a:t>
            </a:r>
            <a:r>
              <a:rPr lang="ru-RU" dirty="0" smtClean="0"/>
              <a:t>, </a:t>
            </a:r>
            <a:r>
              <a:rPr lang="ru-RU" dirty="0" err="1" smtClean="0"/>
              <a:t>ефіри</a:t>
            </a:r>
            <a:r>
              <a:rPr lang="ru-RU" dirty="0" smtClean="0"/>
              <a:t> </a:t>
            </a:r>
            <a:r>
              <a:rPr lang="ru-RU" dirty="0" err="1" smtClean="0"/>
              <a:t>целюлози</a:t>
            </a:r>
            <a:r>
              <a:rPr lang="ru-RU" dirty="0" smtClean="0"/>
              <a:t>, </a:t>
            </a:r>
            <a:r>
              <a:rPr lang="ru-RU" dirty="0" err="1" smtClean="0"/>
              <a:t>нафтопродукти</a:t>
            </a:r>
            <a:r>
              <a:rPr lang="ru-RU" dirty="0" smtClean="0"/>
              <a:t>, </a:t>
            </a:r>
            <a:r>
              <a:rPr lang="ru-RU" dirty="0" err="1" smtClean="0"/>
              <a:t>клеї</a:t>
            </a:r>
            <a:r>
              <a:rPr lang="ru-RU" dirty="0" smtClean="0"/>
              <a:t>, </a:t>
            </a:r>
            <a:r>
              <a:rPr lang="ru-RU" dirty="0" err="1" smtClean="0"/>
              <a:t>силікати</a:t>
            </a:r>
            <a:r>
              <a:rPr lang="ru-RU" dirty="0" smtClean="0"/>
              <a:t>), </a:t>
            </a:r>
            <a:r>
              <a:rPr lang="ru-RU" dirty="0" err="1" smtClean="0"/>
              <a:t>пігменти</a:t>
            </a:r>
            <a:r>
              <a:rPr lang="ru-RU" dirty="0" smtClean="0"/>
              <a:t> (</a:t>
            </a:r>
            <a:r>
              <a:rPr lang="ru-RU" dirty="0" err="1" smtClean="0"/>
              <a:t>сухі</a:t>
            </a:r>
            <a:r>
              <a:rPr lang="ru-RU" dirty="0" smtClean="0"/>
              <a:t> </a:t>
            </a:r>
            <a:r>
              <a:rPr lang="ru-RU" dirty="0" err="1" smtClean="0"/>
              <a:t>фарби</a:t>
            </a:r>
            <a:r>
              <a:rPr lang="ru-RU" dirty="0" smtClean="0"/>
              <a:t>), </a:t>
            </a:r>
            <a:r>
              <a:rPr lang="ru-RU" dirty="0" err="1" smtClean="0"/>
              <a:t>наповнювачі</a:t>
            </a:r>
            <a:r>
              <a:rPr lang="ru-RU" dirty="0" smtClean="0"/>
              <a:t> (</a:t>
            </a:r>
            <a:r>
              <a:rPr lang="ru-RU" dirty="0" err="1" smtClean="0"/>
              <a:t>крейда</a:t>
            </a:r>
            <a:r>
              <a:rPr lang="ru-RU" dirty="0" smtClean="0"/>
              <a:t>, тальк, </a:t>
            </a:r>
            <a:r>
              <a:rPr lang="ru-RU" dirty="0" err="1" smtClean="0"/>
              <a:t>каолін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.), </a:t>
            </a:r>
            <a:r>
              <a:rPr lang="ru-RU" dirty="0" err="1" smtClean="0"/>
              <a:t>розчинники</a:t>
            </a:r>
            <a:r>
              <a:rPr lang="ru-RU" dirty="0" smtClean="0"/>
              <a:t> (скипидар, бензин та </a:t>
            </a:r>
            <a:r>
              <a:rPr lang="ru-RU" dirty="0" err="1" smtClean="0"/>
              <a:t>ін</a:t>
            </a:r>
            <a:r>
              <a:rPr lang="ru-RU" dirty="0" smtClean="0"/>
              <a:t>.), </a:t>
            </a:r>
            <a:r>
              <a:rPr lang="ru-RU" dirty="0" err="1" smtClean="0"/>
              <a:t>сикативи</a:t>
            </a:r>
            <a:r>
              <a:rPr lang="ru-RU" dirty="0" smtClean="0"/>
              <a:t> – </a:t>
            </a:r>
            <a:r>
              <a:rPr lang="ru-RU" dirty="0" err="1" smtClean="0"/>
              <a:t>прискорювачі</a:t>
            </a:r>
            <a:r>
              <a:rPr lang="ru-RU" dirty="0" smtClean="0"/>
              <a:t> </a:t>
            </a:r>
            <a:r>
              <a:rPr lang="ru-RU" dirty="0" err="1" smtClean="0"/>
              <a:t>висихання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Якість</a:t>
            </a:r>
            <a:r>
              <a:rPr lang="ru-RU" dirty="0" smtClean="0"/>
              <a:t> ЛФМ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споживчими</a:t>
            </a:r>
            <a:r>
              <a:rPr lang="ru-RU" dirty="0" smtClean="0"/>
              <a:t> </a:t>
            </a:r>
            <a:r>
              <a:rPr lang="ru-RU" dirty="0" err="1" smtClean="0"/>
              <a:t>властивостями</a:t>
            </a:r>
            <a:r>
              <a:rPr lang="ru-RU" dirty="0" smtClean="0"/>
              <a:t>. </a:t>
            </a:r>
            <a:r>
              <a:rPr lang="ru-RU" dirty="0" err="1" smtClean="0"/>
              <a:t>Безпечність</a:t>
            </a:r>
            <a:r>
              <a:rPr lang="ru-RU" dirty="0" smtClean="0"/>
              <a:t> ЛФМ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складу,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шкідливо</a:t>
            </a:r>
            <a:r>
              <a:rPr lang="ru-RU" dirty="0" smtClean="0"/>
              <a:t> </a:t>
            </a:r>
            <a:r>
              <a:rPr lang="ru-RU" dirty="0" err="1" smtClean="0"/>
              <a:t>діють</a:t>
            </a:r>
            <a:r>
              <a:rPr lang="ru-RU" dirty="0" smtClean="0"/>
              <a:t> на </a:t>
            </a:r>
            <a:r>
              <a:rPr lang="ru-RU" dirty="0" err="1" smtClean="0"/>
              <a:t>організм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 </a:t>
            </a:r>
            <a:r>
              <a:rPr lang="ru-RU" dirty="0" err="1" smtClean="0"/>
              <a:t>Функціональні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 smtClean="0"/>
              <a:t>визначаються</a:t>
            </a:r>
            <a:r>
              <a:rPr lang="ru-RU" dirty="0" smtClean="0"/>
              <a:t> </a:t>
            </a:r>
            <a:r>
              <a:rPr lang="ru-RU" dirty="0" err="1" smtClean="0"/>
              <a:t>здатністю</a:t>
            </a:r>
            <a:r>
              <a:rPr lang="ru-RU" dirty="0" smtClean="0"/>
              <a:t> ЛФМ </a:t>
            </a:r>
            <a:r>
              <a:rPr lang="ru-RU" dirty="0" err="1" smtClean="0"/>
              <a:t>прилипати</a:t>
            </a:r>
            <a:r>
              <a:rPr lang="ru-RU" dirty="0" smtClean="0"/>
              <a:t> до </a:t>
            </a:r>
            <a:r>
              <a:rPr lang="ru-RU" dirty="0" err="1" smtClean="0"/>
              <a:t>поверхні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стійкі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зовнішніх</a:t>
            </a:r>
            <a:r>
              <a:rPr lang="ru-RU" dirty="0" smtClean="0"/>
              <a:t> умов </a:t>
            </a:r>
            <a:r>
              <a:rPr lang="ru-RU" dirty="0" err="1" smtClean="0"/>
              <a:t>покриття</a:t>
            </a:r>
            <a:r>
              <a:rPr lang="ru-RU" dirty="0" smtClean="0"/>
              <a:t>. До </a:t>
            </a:r>
            <a:r>
              <a:rPr lang="ru-RU" dirty="0" err="1" smtClean="0"/>
              <a:t>ергономічних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відносять</a:t>
            </a:r>
            <a:r>
              <a:rPr lang="ru-RU" dirty="0" smtClean="0"/>
              <a:t> </a:t>
            </a:r>
            <a:r>
              <a:rPr lang="ru-RU" dirty="0" err="1" smtClean="0"/>
              <a:t>зручність</a:t>
            </a:r>
            <a:r>
              <a:rPr lang="ru-RU" dirty="0" smtClean="0"/>
              <a:t> </a:t>
            </a:r>
            <a:r>
              <a:rPr lang="ru-RU" dirty="0" err="1" smtClean="0"/>
              <a:t>користування</a:t>
            </a:r>
            <a:r>
              <a:rPr lang="ru-RU" dirty="0" smtClean="0"/>
              <a:t> </a:t>
            </a:r>
            <a:r>
              <a:rPr lang="ru-RU" dirty="0" err="1" smtClean="0"/>
              <a:t>цими</a:t>
            </a:r>
            <a:r>
              <a:rPr lang="ru-RU" dirty="0" smtClean="0"/>
              <a:t> </a:t>
            </a:r>
            <a:r>
              <a:rPr lang="ru-RU" dirty="0" err="1" smtClean="0"/>
              <a:t>матеріалами</a:t>
            </a:r>
            <a:r>
              <a:rPr lang="ru-RU" dirty="0" smtClean="0"/>
              <a:t>, яка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терміном</a:t>
            </a:r>
            <a:r>
              <a:rPr lang="ru-RU" dirty="0" smtClean="0"/>
              <a:t> </a:t>
            </a:r>
            <a:r>
              <a:rPr lang="ru-RU" dirty="0" err="1" smtClean="0"/>
              <a:t>висихання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вони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висихати</a:t>
            </a:r>
            <a:r>
              <a:rPr lang="ru-RU" dirty="0" smtClean="0"/>
              <a:t>. </a:t>
            </a:r>
            <a:r>
              <a:rPr lang="ru-RU" dirty="0" err="1" smtClean="0"/>
              <a:t>Надійність</a:t>
            </a:r>
            <a:r>
              <a:rPr lang="ru-RU" dirty="0" smtClean="0"/>
              <a:t> ЛФМ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зберігаємістю</a:t>
            </a:r>
            <a:r>
              <a:rPr lang="ru-RU" dirty="0" smtClean="0"/>
              <a:t>, </a:t>
            </a:r>
            <a:r>
              <a:rPr lang="ru-RU" dirty="0" err="1" smtClean="0"/>
              <a:t>довговічністю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ремонтопридатністю</a:t>
            </a:r>
            <a:r>
              <a:rPr lang="ru-RU" dirty="0" smtClean="0"/>
              <a:t> </a:t>
            </a:r>
            <a:r>
              <a:rPr lang="ru-RU" dirty="0" err="1" smtClean="0"/>
              <a:t>покриття</a:t>
            </a:r>
            <a:r>
              <a:rPr lang="ru-RU" dirty="0" smtClean="0"/>
              <a:t>. </a:t>
            </a:r>
            <a:r>
              <a:rPr lang="ru-RU" dirty="0" err="1" smtClean="0"/>
              <a:t>Естетичні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 smtClean="0"/>
              <a:t>обумовлені</a:t>
            </a:r>
            <a:r>
              <a:rPr lang="ru-RU" dirty="0" smtClean="0"/>
              <a:t> </a:t>
            </a:r>
            <a:r>
              <a:rPr lang="ru-RU" dirty="0" err="1" smtClean="0"/>
              <a:t>кольором</a:t>
            </a:r>
            <a:r>
              <a:rPr lang="ru-RU" dirty="0" smtClean="0"/>
              <a:t>, </a:t>
            </a:r>
            <a:r>
              <a:rPr lang="ru-RU" dirty="0" err="1" smtClean="0"/>
              <a:t>блиском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прозорістю</a:t>
            </a:r>
            <a:r>
              <a:rPr lang="ru-RU" dirty="0" smtClean="0"/>
              <a:t> ЛФМ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покриття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Оліфи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плівкоутворюючі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, </a:t>
            </a:r>
            <a:r>
              <a:rPr lang="ru-RU" dirty="0" err="1" smtClean="0"/>
              <a:t>виготовлені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рослинних</a:t>
            </a:r>
            <a:r>
              <a:rPr lang="ru-RU" dirty="0" smtClean="0"/>
              <a:t> </a:t>
            </a:r>
            <a:r>
              <a:rPr lang="ru-RU" dirty="0" err="1" smtClean="0"/>
              <a:t>мас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маловмісних</a:t>
            </a:r>
            <a:r>
              <a:rPr lang="ru-RU" dirty="0" smtClean="0"/>
              <a:t> </a:t>
            </a:r>
            <a:r>
              <a:rPr lang="ru-RU" dirty="0" err="1" smtClean="0"/>
              <a:t>алкідних</a:t>
            </a:r>
            <a:r>
              <a:rPr lang="ru-RU" dirty="0" smtClean="0"/>
              <a:t> смол. </a:t>
            </a:r>
            <a:r>
              <a:rPr lang="ru-RU" dirty="0" err="1" smtClean="0"/>
              <a:t>Застосовують</a:t>
            </a:r>
            <a:r>
              <a:rPr lang="ru-RU" dirty="0" smtClean="0"/>
              <a:t> для </a:t>
            </a:r>
            <a:r>
              <a:rPr lang="ru-RU" dirty="0" err="1" smtClean="0"/>
              <a:t>виготовлення</a:t>
            </a:r>
            <a:r>
              <a:rPr lang="ru-RU" dirty="0" smtClean="0"/>
              <a:t> </a:t>
            </a:r>
            <a:r>
              <a:rPr lang="ru-RU" dirty="0" err="1" smtClean="0"/>
              <a:t>лаків</a:t>
            </a:r>
            <a:r>
              <a:rPr lang="ru-RU" dirty="0" smtClean="0"/>
              <a:t>, </a:t>
            </a:r>
            <a:r>
              <a:rPr lang="ru-RU" dirty="0" err="1" smtClean="0"/>
              <a:t>фарб</a:t>
            </a:r>
            <a:r>
              <a:rPr lang="ru-RU" dirty="0" smtClean="0"/>
              <a:t>, </a:t>
            </a:r>
            <a:r>
              <a:rPr lang="ru-RU" dirty="0" err="1" smtClean="0"/>
              <a:t>ґрунтовок</a:t>
            </a:r>
            <a:r>
              <a:rPr lang="ru-RU" dirty="0" smtClean="0"/>
              <a:t>, </a:t>
            </a:r>
            <a:r>
              <a:rPr lang="ru-RU" dirty="0" err="1" smtClean="0"/>
              <a:t>шпатльовок</a:t>
            </a:r>
            <a:r>
              <a:rPr lang="ru-RU" dirty="0" smtClean="0"/>
              <a:t>, замазок, </a:t>
            </a:r>
            <a:r>
              <a:rPr lang="ru-RU" dirty="0" err="1" smtClean="0"/>
              <a:t>розведення</a:t>
            </a:r>
            <a:r>
              <a:rPr lang="ru-RU" dirty="0" smtClean="0"/>
              <a:t> </a:t>
            </a:r>
            <a:r>
              <a:rPr lang="ru-RU" dirty="0" err="1" smtClean="0"/>
              <a:t>масляних</a:t>
            </a:r>
            <a:r>
              <a:rPr lang="ru-RU" dirty="0" smtClean="0"/>
              <a:t> </a:t>
            </a:r>
            <a:r>
              <a:rPr lang="ru-RU" dirty="0" err="1" smtClean="0"/>
              <a:t>фарб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для </a:t>
            </a:r>
            <a:r>
              <a:rPr lang="ru-RU" dirty="0" err="1" smtClean="0"/>
              <a:t>прописування</a:t>
            </a:r>
            <a:r>
              <a:rPr lang="ru-RU" dirty="0" smtClean="0"/>
              <a:t> </a:t>
            </a:r>
            <a:r>
              <a:rPr lang="ru-RU" dirty="0" err="1" smtClean="0"/>
              <a:t>поверхні</a:t>
            </a:r>
            <a:r>
              <a:rPr lang="ru-RU" dirty="0" smtClean="0"/>
              <a:t> </a:t>
            </a:r>
            <a:r>
              <a:rPr lang="ru-RU" dirty="0" err="1" smtClean="0"/>
              <a:t>деревини</a:t>
            </a:r>
            <a:r>
              <a:rPr lang="ru-RU" dirty="0" smtClean="0"/>
              <a:t> перед </a:t>
            </a:r>
            <a:r>
              <a:rPr lang="ru-RU" dirty="0" err="1" smtClean="0"/>
              <a:t>обробкою</a:t>
            </a:r>
            <a:r>
              <a:rPr lang="ru-RU" dirty="0" smtClean="0"/>
              <a:t> </a:t>
            </a:r>
            <a:r>
              <a:rPr lang="ru-RU" dirty="0" err="1" smtClean="0"/>
              <a:t>цими</a:t>
            </a:r>
            <a:r>
              <a:rPr lang="ru-RU" dirty="0" smtClean="0"/>
              <a:t> </a:t>
            </a:r>
            <a:r>
              <a:rPr lang="ru-RU" dirty="0" err="1" smtClean="0"/>
              <a:t>фарбами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4" name="Рисунок 3" descr="image00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14282" y="4929198"/>
            <a:ext cx="2085975" cy="1400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Emal PF-115 Policolor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571736" y="4714884"/>
            <a:ext cx="1428760" cy="172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rastvoritel v alkidnuyu emal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357686" y="4714884"/>
            <a:ext cx="2381250" cy="1838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price.1317208150.1.b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7143768" y="4714884"/>
            <a:ext cx="1843078" cy="19097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-357214"/>
            <a:ext cx="9001156" cy="6715148"/>
          </a:xfrm>
        </p:spPr>
        <p:txBody>
          <a:bodyPr>
            <a:normAutofit fontScale="70000" lnSpcReduction="20000"/>
          </a:bodyPr>
          <a:lstStyle/>
          <a:p>
            <a:pPr marL="361950">
              <a:tabLst>
                <a:tab pos="361950" algn="l"/>
              </a:tabLst>
            </a:pPr>
            <a:r>
              <a:rPr lang="uk-UA" dirty="0" smtClean="0"/>
              <a:t>Оліфи розрізняють маловмісні – натуральні і безмасляні. </a:t>
            </a:r>
          </a:p>
          <a:p>
            <a:pPr marL="361950">
              <a:buFont typeface="Wingdings" pitchFamily="2" charset="2"/>
              <a:buChar char="q"/>
              <a:tabLst>
                <a:tab pos="361950" algn="l"/>
              </a:tabLst>
            </a:pPr>
            <a:r>
              <a:rPr lang="uk-UA" dirty="0" smtClean="0"/>
              <a:t>Натуральні оліфи випускають без розчинника і з розчинниками. Натуральні оліфи без розчинника – це продукти варки рослинних масел з сикативом. Вони володіють високими функціональними властивостями. Їх ділять по способу виготовлення (окислені і полімеризаційні) і виду масла. Окислені оліфи одержують варкою масел або суміші масел в присутності сикативу при продуванні повітря, полімеризаційні – варкою масел з сикативом при більш високій температурі і без доступу повітря. Порівняно з окисленнями вони більш темні, їх плівки мають підвищену міцність. </a:t>
            </a:r>
          </a:p>
          <a:p>
            <a:pPr marL="361950">
              <a:tabLst>
                <a:tab pos="361950" algn="l"/>
              </a:tabLst>
            </a:pPr>
            <a:r>
              <a:rPr lang="uk-UA" dirty="0" smtClean="0"/>
              <a:t>Вид масла – це відмінна ознака оліф. Їх виготовляють на основі одного виду масла або змішаними. </a:t>
            </a:r>
          </a:p>
          <a:p>
            <a:pPr marL="361950">
              <a:tabLst>
                <a:tab pos="361950" algn="l"/>
              </a:tabLst>
            </a:pPr>
            <a:r>
              <a:rPr lang="uk-UA" dirty="0" smtClean="0"/>
              <a:t>Оліфи можуть бути лляні, конопляні та ін. Змішані оліфи темні, а плівки їх менш міцні. </a:t>
            </a:r>
          </a:p>
          <a:p>
            <a:pPr marL="361950">
              <a:tabLst>
                <a:tab pos="361950" algn="l"/>
              </a:tabLst>
            </a:pPr>
            <a:r>
              <a:rPr lang="uk-UA" dirty="0" smtClean="0"/>
              <a:t>Натуральні оліфи з розчинниками складаються з термічно обробленого масла і розчинника. До них відносять оліфи </a:t>
            </a:r>
            <a:r>
              <a:rPr lang="uk-UA" dirty="0" err="1" smtClean="0"/>
              <a:t>Оксоль</a:t>
            </a:r>
            <a:r>
              <a:rPr lang="uk-UA" dirty="0" smtClean="0"/>
              <a:t>, комбіновані, алкіні, малярно-композиційні. Оліфа </a:t>
            </a:r>
            <a:r>
              <a:rPr lang="uk-UA" dirty="0" err="1" smtClean="0"/>
              <a:t>Оксоль</a:t>
            </a:r>
            <a:r>
              <a:rPr lang="uk-UA" dirty="0" smtClean="0"/>
              <a:t> містить 55% окисленого масла лляного, рослинного, лляного з конопляним, конопляного з рослинним та ін. і 45% розчинника. Оліфи </a:t>
            </a:r>
            <a:r>
              <a:rPr lang="uk-UA" dirty="0" err="1" smtClean="0"/>
              <a:t>Оксоль</a:t>
            </a:r>
            <a:r>
              <a:rPr lang="uk-UA" dirty="0" smtClean="0"/>
              <a:t> прозорі, утворюють тонкі плівки, помірно стійкі до зовнішніх умов. </a:t>
            </a:r>
          </a:p>
          <a:p>
            <a:pPr marL="361950">
              <a:tabLst>
                <a:tab pos="361950" algn="l"/>
              </a:tabLst>
            </a:pPr>
            <a:r>
              <a:rPr lang="uk-UA" dirty="0" smtClean="0"/>
              <a:t>Комбіновані оліфи представляють собою розчини сумішей окислених і прогрітих (зневоднених) масел. Їх випускають марок К-2, К-4 (на основі окислених </a:t>
            </a:r>
            <a:r>
              <a:rPr lang="uk-UA" dirty="0" err="1" smtClean="0"/>
              <a:t>напіввисихаючих</a:t>
            </a:r>
            <a:r>
              <a:rPr lang="uk-UA" dirty="0" smtClean="0"/>
              <a:t> масел). Оліфи К-2 і К-4 застосовуються для одержання ЛФМ, що використовуються для внутрішніх робіт; оліфи К-3 і К-5 мають більш високі споживчі властивості, використовують їх аналогічно першим, але також і для зовнішніх робіт. </a:t>
            </a:r>
          </a:p>
          <a:p>
            <a:pPr marL="361950">
              <a:tabLst>
                <a:tab pos="361950" algn="l"/>
              </a:tabLst>
            </a:pPr>
            <a:r>
              <a:rPr lang="uk-UA" dirty="0" err="1" smtClean="0"/>
              <a:t>Алкідні</a:t>
            </a:r>
            <a:r>
              <a:rPr lang="uk-UA" dirty="0" smtClean="0"/>
              <a:t> оліфи – це розчин гліфталевих або </a:t>
            </a:r>
            <a:r>
              <a:rPr lang="uk-UA" dirty="0" err="1" smtClean="0"/>
              <a:t>немшафталевих</a:t>
            </a:r>
            <a:r>
              <a:rPr lang="uk-UA" dirty="0" smtClean="0"/>
              <a:t> маловмісних смол в органічних розчинниках. </a:t>
            </a:r>
          </a:p>
          <a:p>
            <a:pPr marL="361950">
              <a:tabLst>
                <a:tab pos="361950" algn="l"/>
              </a:tabLst>
            </a:pPr>
            <a:r>
              <a:rPr lang="uk-UA" dirty="0" smtClean="0"/>
              <a:t>Малярно-композиційні оліфи складають з термічно переробленої суміші масел і полімерних добавок. Застосовуються для внутрішніх малярних робіт. </a:t>
            </a:r>
          </a:p>
          <a:p>
            <a:pPr marL="361950">
              <a:buFont typeface="Wingdings" pitchFamily="2" charset="2"/>
              <a:buChar char="q"/>
              <a:tabLst>
                <a:tab pos="361950" algn="l"/>
              </a:tabLst>
            </a:pPr>
            <a:r>
              <a:rPr lang="uk-UA" dirty="0" smtClean="0"/>
              <a:t>Безмасляні оліфи – це нафтопродукти, полімерні смоли і розчинники. Найпопулярніша оліфа безмасляна </a:t>
            </a:r>
            <a:r>
              <a:rPr lang="uk-UA" dirty="0" err="1" smtClean="0"/>
              <a:t>нафтополімерна</a:t>
            </a:r>
            <a:r>
              <a:rPr lang="uk-UA" dirty="0" smtClean="0"/>
              <a:t>, темного кольору. Вона утворює повільно висихаючи плівки і використовується для розведення густо тертих фарб, що застосовуються для внутрішніх малярних робіт. </a:t>
            </a:r>
          </a:p>
          <a:p>
            <a:pPr marL="361950">
              <a:buFont typeface="Wingdings" pitchFamily="2" charset="2"/>
              <a:buChar char="Ø"/>
              <a:tabLst>
                <a:tab pos="361950" algn="l"/>
              </a:tabLst>
            </a:pPr>
            <a:r>
              <a:rPr lang="uk-UA" dirty="0" smtClean="0"/>
              <a:t>Лаки – це розчини </a:t>
            </a:r>
            <a:r>
              <a:rPr lang="uk-UA" dirty="0" err="1" smtClean="0"/>
              <a:t>плівкоутворюючих</a:t>
            </a:r>
            <a:r>
              <a:rPr lang="uk-UA" dirty="0" smtClean="0"/>
              <a:t> речовин в органічних розчинниках, які утворюють після висихання тверді, прозорі і частіше всього блискучі покриття. </a:t>
            </a:r>
          </a:p>
          <a:p>
            <a:pPr marL="361950">
              <a:tabLst>
                <a:tab pos="361950" algn="l"/>
              </a:tabLst>
            </a:pPr>
            <a:r>
              <a:rPr lang="uk-UA" dirty="0" smtClean="0"/>
              <a:t>Лаки розрізняють за призначенням (мебельні, для паркету, антикорозійні та ін.), кольором (світлі і темні), природою </a:t>
            </a:r>
            <a:r>
              <a:rPr lang="uk-UA" dirty="0" err="1" smtClean="0"/>
              <a:t>плівкоутворювача</a:t>
            </a:r>
            <a:r>
              <a:rPr lang="uk-UA" dirty="0" smtClean="0"/>
              <a:t> (смоляні і </a:t>
            </a:r>
            <a:r>
              <a:rPr lang="uk-UA" dirty="0" err="1" smtClean="0"/>
              <a:t>ефіроцелюлозні</a:t>
            </a:r>
            <a:r>
              <a:rPr lang="uk-UA" dirty="0" smtClean="0"/>
              <a:t>). </a:t>
            </a:r>
          </a:p>
          <a:p>
            <a:pPr marL="361950">
              <a:buFont typeface="Wingdings" pitchFamily="2" charset="2"/>
              <a:buChar char="Ø"/>
              <a:tabLst>
                <a:tab pos="361950" algn="l"/>
              </a:tabLst>
            </a:pPr>
            <a:r>
              <a:rPr lang="uk-UA" dirty="0" smtClean="0"/>
              <a:t>Смоляний лак – розчини синтетичних полімерів, смол мінерального і рослинного походження в суміші розчинників. Представники: </a:t>
            </a:r>
            <a:r>
              <a:rPr lang="uk-UA" dirty="0" err="1" smtClean="0"/>
              <a:t>алкідний</a:t>
            </a:r>
            <a:r>
              <a:rPr lang="uk-UA" dirty="0" smtClean="0"/>
              <a:t>, поліефірний, бітумний і каніфольний. </a:t>
            </a:r>
          </a:p>
          <a:p>
            <a:pPr marL="361950">
              <a:tabLst>
                <a:tab pos="361950" algn="l"/>
              </a:tabLst>
            </a:pPr>
            <a:endParaRPr lang="uk-UA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42852"/>
            <a:ext cx="9144000" cy="6357958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Алкіні лаки виготовляють на основі гліфталевих (ГФ) або </a:t>
            </a:r>
            <a:r>
              <a:rPr lang="uk-UA" dirty="0" err="1" smtClean="0"/>
              <a:t>пентафталевих</a:t>
            </a:r>
            <a:r>
              <a:rPr lang="uk-UA" dirty="0" smtClean="0"/>
              <a:t> (ПФ) смол. Поліефірні лаки на основі бітумів утворюють водостійкі непрозорі покриття з високими антикорозійними і електроізоляційними властивостями. </a:t>
            </a:r>
          </a:p>
          <a:p>
            <a:r>
              <a:rPr lang="uk-UA" dirty="0" smtClean="0"/>
              <a:t>Лаки каніфольні масляно-смоляні (на основі ефірів каніфолі) застосовують для декоративної обробки металічних і дерев’яних покрить. Покриття виходять прозорі, блискучі. </a:t>
            </a:r>
          </a:p>
          <a:p>
            <a:r>
              <a:rPr lang="uk-UA" dirty="0" err="1" smtClean="0"/>
              <a:t>Ефіроцелюлозні</a:t>
            </a:r>
            <a:r>
              <a:rPr lang="uk-UA" dirty="0" smtClean="0"/>
              <a:t> лаки одержують на основі складних ефірів целюлози. Найпопулярніші </a:t>
            </a:r>
            <a:r>
              <a:rPr lang="uk-UA" dirty="0" err="1" smtClean="0"/>
              <a:t>нітроцелюлозні</a:t>
            </a:r>
            <a:r>
              <a:rPr lang="uk-UA" dirty="0" smtClean="0"/>
              <a:t> лаки НЦ-218, </a:t>
            </a:r>
            <a:r>
              <a:rPr lang="uk-UA" dirty="0" err="1" smtClean="0"/>
              <a:t>НЦ</a:t>
            </a:r>
            <a:r>
              <a:rPr lang="uk-UA" dirty="0" smtClean="0"/>
              <a:t>-224, </a:t>
            </a:r>
            <a:r>
              <a:rPr lang="uk-UA" dirty="0" err="1" smtClean="0"/>
              <a:t>НЦ</a:t>
            </a:r>
            <a:r>
              <a:rPr lang="uk-UA" dirty="0" smtClean="0"/>
              <a:t>-221, </a:t>
            </a:r>
            <a:r>
              <a:rPr lang="uk-UA" dirty="0" err="1" smtClean="0"/>
              <a:t>НЦ</a:t>
            </a:r>
            <a:r>
              <a:rPr lang="uk-UA" dirty="0" smtClean="0"/>
              <a:t>-222. Застосовують їх для обробки меблів і лакування інших виробів з дерева. Покриття швидковисихаючі, блискучі. </a:t>
            </a:r>
          </a:p>
          <a:p>
            <a:r>
              <a:rPr lang="uk-UA" dirty="0" smtClean="0"/>
              <a:t>Фарби – це суспензії пігментів з наповнювачами в </a:t>
            </a:r>
            <a:r>
              <a:rPr lang="uk-UA" dirty="0" err="1" smtClean="0"/>
              <a:t>плівкоутворюючих</a:t>
            </a:r>
            <a:r>
              <a:rPr lang="uk-UA" dirty="0" smtClean="0"/>
              <a:t> речовинах, що утворюють після висихання непрозорі покриття. </a:t>
            </a:r>
          </a:p>
          <a:p>
            <a:r>
              <a:rPr lang="uk-UA" dirty="0" smtClean="0"/>
              <a:t>Масляні і </a:t>
            </a:r>
            <a:r>
              <a:rPr lang="uk-UA" dirty="0" err="1" smtClean="0"/>
              <a:t>алкідні</a:t>
            </a:r>
            <a:r>
              <a:rPr lang="uk-UA" dirty="0" smtClean="0"/>
              <a:t> фарби – це суспензії пігментів або пігментів з наповнювачами в натуральних оліфах з сикативом або без нього. </a:t>
            </a:r>
          </a:p>
          <a:p>
            <a:r>
              <a:rPr lang="uk-UA" dirty="0" smtClean="0"/>
              <a:t>Масляні і алкіні фарби розрізняють за призначенням (для зовнішніх і внутрішніх робіт), кольором, видом оліфи. що застосовується для їх виготовлення і готовності до застосування (густо терті і рідко терті). </a:t>
            </a:r>
          </a:p>
          <a:p>
            <a:r>
              <a:rPr lang="uk-UA" dirty="0" smtClean="0"/>
              <a:t>Водоемульсійні фарби – це суспензії пігментів і наповнювачів в водній емульсії полімерного </a:t>
            </a:r>
            <a:r>
              <a:rPr lang="uk-UA" dirty="0" err="1" smtClean="0"/>
              <a:t>плівкоутворювача</a:t>
            </a:r>
            <a:r>
              <a:rPr lang="uk-UA" dirty="0" smtClean="0"/>
              <a:t>. За видом </a:t>
            </a:r>
            <a:r>
              <a:rPr lang="uk-UA" dirty="0" err="1" smtClean="0"/>
              <a:t>плівкоутворювача</a:t>
            </a:r>
            <a:r>
              <a:rPr lang="uk-UA" dirty="0" smtClean="0"/>
              <a:t> фарби бувають </a:t>
            </a:r>
            <a:r>
              <a:rPr lang="uk-UA" dirty="0" err="1" smtClean="0"/>
              <a:t>полівінілацетатні</a:t>
            </a:r>
            <a:r>
              <a:rPr lang="uk-UA" dirty="0" smtClean="0"/>
              <a:t>, полі акрилові, </a:t>
            </a:r>
            <a:r>
              <a:rPr lang="uk-UA" dirty="0" err="1" smtClean="0"/>
              <a:t>ситролбутадієнові</a:t>
            </a:r>
            <a:r>
              <a:rPr lang="uk-UA" dirty="0" smtClean="0"/>
              <a:t> та ін. Водоемульсійні фарби готові до застосування, придатні для зовнішніх і внутрішніх робіт по дереву (крім стирол бутадієнових), штукатурці. по заґрунтованій поверхні металів, по старих покриттях емалями і фарбами. Покриття матові. </a:t>
            </a:r>
          </a:p>
          <a:p>
            <a:r>
              <a:rPr lang="uk-UA" dirty="0" smtClean="0"/>
              <a:t>Клеєві фарби – це суспензії пігментів і наповнювачів у водному розчинні клею. Найчастіше трапляються фарби на основі столярного чи кісткового клею, казеїнового, силікатного і </a:t>
            </a:r>
            <a:r>
              <a:rPr lang="uk-UA" dirty="0" err="1" smtClean="0"/>
              <a:t>полівінілспиртового</a:t>
            </a:r>
            <a:r>
              <a:rPr lang="uk-UA" dirty="0" smtClean="0"/>
              <a:t>. Застосовують для декоративної обробки поштукатурених поверхонь всередині приміщення і для фарбування фасадів будинків (силікатні і </a:t>
            </a:r>
            <a:r>
              <a:rPr lang="uk-UA" dirty="0" err="1" smtClean="0"/>
              <a:t>полівінілспиртові</a:t>
            </a:r>
            <a:r>
              <a:rPr lang="uk-UA" dirty="0" smtClean="0"/>
              <a:t>). Покриття матові. </a:t>
            </a:r>
          </a:p>
          <a:p>
            <a:endParaRPr lang="uk-UA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44" y="2571744"/>
            <a:ext cx="8715436" cy="3929090"/>
          </a:xfrm>
        </p:spPr>
        <p:txBody>
          <a:bodyPr>
            <a:noAutofit/>
          </a:bodyPr>
          <a:lstStyle/>
          <a:p>
            <a:r>
              <a:rPr lang="uk-UA" sz="1800" dirty="0" smtClean="0"/>
              <a:t>Емалі представляють собою суспензії пігментів або суміші пігментів в наповнювачі в </a:t>
            </a:r>
            <a:r>
              <a:rPr lang="uk-UA" sz="1800" dirty="0" err="1" smtClean="0"/>
              <a:t>лаці</a:t>
            </a:r>
            <a:r>
              <a:rPr lang="uk-UA" sz="1800" dirty="0" smtClean="0"/>
              <a:t>, що утворює після висихання тверді, прозорі, з різним блиском покриття. Випускають їх готовими до застосування, вони порівняно швидко висихають і володіють хорошими функціональними властивостями. Найпопулярніші емалі: </a:t>
            </a:r>
            <a:r>
              <a:rPr lang="uk-UA" sz="1800" dirty="0" err="1" smtClean="0"/>
              <a:t>пентафталеві</a:t>
            </a:r>
            <a:r>
              <a:rPr lang="uk-UA" sz="1800" dirty="0" smtClean="0"/>
              <a:t> – ПФ-115, </a:t>
            </a:r>
            <a:r>
              <a:rPr lang="uk-UA" sz="1800" dirty="0" err="1" smtClean="0"/>
              <a:t>ПФ</a:t>
            </a:r>
            <a:r>
              <a:rPr lang="uk-UA" sz="1800" dirty="0" smtClean="0"/>
              <a:t>-223, гліфталева – ГФ-230 і </a:t>
            </a:r>
            <a:r>
              <a:rPr lang="uk-UA" sz="1800" dirty="0" err="1" smtClean="0"/>
              <a:t>нітроцелюлозні</a:t>
            </a:r>
            <a:r>
              <a:rPr lang="uk-UA" sz="1800" dirty="0" smtClean="0"/>
              <a:t> – НЦ-11, </a:t>
            </a:r>
            <a:r>
              <a:rPr lang="uk-UA" sz="1800" dirty="0" err="1" smtClean="0"/>
              <a:t>НЦ</a:t>
            </a:r>
            <a:r>
              <a:rPr lang="uk-UA" sz="1800" dirty="0" smtClean="0"/>
              <a:t>-25, </a:t>
            </a:r>
            <a:r>
              <a:rPr lang="uk-UA" sz="1800" dirty="0" err="1" smtClean="0"/>
              <a:t>НЦ</a:t>
            </a:r>
            <a:r>
              <a:rPr lang="uk-UA" sz="1800" dirty="0" smtClean="0"/>
              <a:t>-132, </a:t>
            </a:r>
            <a:r>
              <a:rPr lang="uk-UA" sz="1800" dirty="0" err="1" smtClean="0"/>
              <a:t>МЦ</a:t>
            </a:r>
            <a:r>
              <a:rPr lang="uk-UA" sz="1800" dirty="0" smtClean="0"/>
              <a:t>-184, НЦ-1125. </a:t>
            </a:r>
          </a:p>
          <a:p>
            <a:r>
              <a:rPr lang="uk-UA" sz="1800" dirty="0" smtClean="0"/>
              <a:t>Ґрунтовки – це суспензії пігментів або суміші пігментів з наповнювачами із </a:t>
            </a:r>
            <a:r>
              <a:rPr lang="uk-UA" sz="1800" dirty="0" err="1" smtClean="0"/>
              <a:t>зв’яжучою</a:t>
            </a:r>
            <a:r>
              <a:rPr lang="uk-UA" sz="1800" dirty="0" smtClean="0"/>
              <a:t> речовиною (лаком, клеєм). Застосовують для утворення нижнього шару лакофарбових покрить з метою створення щільного </a:t>
            </a:r>
            <a:r>
              <a:rPr lang="uk-UA" sz="1800" dirty="0" err="1" smtClean="0"/>
              <a:t>зчіплення</a:t>
            </a:r>
            <a:r>
              <a:rPr lang="uk-UA" sz="1800" dirty="0" smtClean="0"/>
              <a:t> покриття з поверхнею, що </a:t>
            </a:r>
            <a:r>
              <a:rPr lang="uk-UA" sz="1800" dirty="0" err="1" smtClean="0"/>
              <a:t>покрашується</a:t>
            </a:r>
            <a:r>
              <a:rPr lang="uk-UA" sz="1800" dirty="0" smtClean="0"/>
              <a:t>. </a:t>
            </a:r>
          </a:p>
          <a:p>
            <a:r>
              <a:rPr lang="uk-UA" sz="1800" dirty="0" err="1" smtClean="0"/>
              <a:t>Шпатльовки</a:t>
            </a:r>
            <a:r>
              <a:rPr lang="uk-UA" sz="1800" dirty="0" smtClean="0"/>
              <a:t> – це густі в’язкі матеріали із суміші пігментів, наповнювачів і в’яжучої речовини (лак, оліфа, водні розчини тощо). Застосовують для вирівнювання поверхні перед нанесенням на неї покриття. </a:t>
            </a:r>
          </a:p>
          <a:p>
            <a:r>
              <a:rPr lang="uk-UA" sz="1800" dirty="0" smtClean="0"/>
              <a:t>До допоміжних матеріалів для обробки поверхні відносять </a:t>
            </a:r>
            <a:r>
              <a:rPr lang="uk-UA" sz="1800" dirty="0" err="1" smtClean="0"/>
              <a:t>сікативи</a:t>
            </a:r>
            <a:r>
              <a:rPr lang="uk-UA" sz="1800" dirty="0" smtClean="0"/>
              <a:t>, розчинники, розчини барвників та ін. </a:t>
            </a:r>
          </a:p>
          <a:p>
            <a:r>
              <a:rPr lang="uk-UA" sz="1800" dirty="0" err="1" smtClean="0"/>
              <a:t>Сікативи</a:t>
            </a:r>
            <a:r>
              <a:rPr lang="uk-UA" sz="1800" dirty="0" smtClean="0"/>
              <a:t> – це розчини, що застосовуються для пришвидшення висихання оліф і лакофарбових матеріалів, що містять масла. Найвідоміші розчинники №645, 646, 647, 648, Р-4, Р-12. Застосовують для розведення лаків, емалей, ґрунтовок та ін. </a:t>
            </a:r>
          </a:p>
          <a:p>
            <a:r>
              <a:rPr lang="uk-UA" sz="1800" dirty="0" smtClean="0"/>
              <a:t> </a:t>
            </a:r>
          </a:p>
          <a:p>
            <a:r>
              <a:rPr lang="uk-UA" sz="1800" dirty="0" smtClean="0"/>
              <a:t> </a:t>
            </a:r>
          </a:p>
          <a:p>
            <a:endParaRPr lang="uk-UA" sz="1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3E7F479D_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1651000" cy="1357298"/>
          </a:xfrm>
          <a:prstGeom prst="rect">
            <a:avLst/>
          </a:prstGeom>
        </p:spPr>
      </p:pic>
      <p:pic>
        <p:nvPicPr>
          <p:cNvPr id="5" name="Рисунок 4" descr="553fe22197f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286500" y="4714875"/>
            <a:ext cx="2857500" cy="2143125"/>
          </a:xfrm>
          <a:prstGeom prst="rect">
            <a:avLst/>
          </a:prstGeom>
        </p:spPr>
      </p:pic>
      <p:pic>
        <p:nvPicPr>
          <p:cNvPr id="6" name="Рисунок 5" descr="12707472428300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643042" y="0"/>
            <a:ext cx="1828800" cy="1371600"/>
          </a:xfrm>
          <a:prstGeom prst="rect">
            <a:avLst/>
          </a:prstGeom>
        </p:spPr>
      </p:pic>
      <p:pic>
        <p:nvPicPr>
          <p:cNvPr id="7" name="Рисунок 6" descr="Adhesive remover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0" y="1357298"/>
            <a:ext cx="3500462" cy="2571768"/>
          </a:xfrm>
          <a:prstGeom prst="rect">
            <a:avLst/>
          </a:prstGeom>
        </p:spPr>
      </p:pic>
      <p:pic>
        <p:nvPicPr>
          <p:cNvPr id="8" name="Рисунок 7" descr="adhesive_1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6286512" y="2285992"/>
            <a:ext cx="2857488" cy="2474976"/>
          </a:xfrm>
          <a:prstGeom prst="rect">
            <a:avLst/>
          </a:prstGeom>
        </p:spPr>
      </p:pic>
      <p:pic>
        <p:nvPicPr>
          <p:cNvPr id="9" name="Рисунок 8" descr="mulo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6286512" y="0"/>
            <a:ext cx="2857489" cy="2296451"/>
          </a:xfrm>
          <a:prstGeom prst="rect">
            <a:avLst/>
          </a:prstGeom>
        </p:spPr>
      </p:pic>
      <p:pic>
        <p:nvPicPr>
          <p:cNvPr id="10" name="Рисунок 9" descr="image005.jp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3428992" y="0"/>
            <a:ext cx="2857520" cy="1785926"/>
          </a:xfrm>
          <a:prstGeom prst="rect">
            <a:avLst/>
          </a:prstGeom>
        </p:spPr>
      </p:pic>
      <p:pic>
        <p:nvPicPr>
          <p:cNvPr id="11" name="Рисунок 10" descr="image001.jpg"/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>
            <a:off x="3428992" y="1785926"/>
            <a:ext cx="2857520" cy="3500462"/>
          </a:xfrm>
          <a:prstGeom prst="rect">
            <a:avLst/>
          </a:prstGeom>
        </p:spPr>
      </p:pic>
      <p:pic>
        <p:nvPicPr>
          <p:cNvPr id="12" name="Рисунок 11" descr="paper_tube_paper_can_for_adhesive.jpg"/>
          <p:cNvPicPr>
            <a:picLocks noChangeAspect="1"/>
          </p:cNvPicPr>
          <p:nvPr/>
        </p:nvPicPr>
        <p:blipFill>
          <a:blip r:embed="rId10" cstate="email"/>
          <a:stretch>
            <a:fillRect/>
          </a:stretch>
        </p:blipFill>
        <p:spPr>
          <a:xfrm>
            <a:off x="0" y="5143512"/>
            <a:ext cx="6286482" cy="1714488"/>
          </a:xfrm>
          <a:prstGeom prst="rect">
            <a:avLst/>
          </a:prstGeom>
        </p:spPr>
      </p:pic>
      <p:pic>
        <p:nvPicPr>
          <p:cNvPr id="13" name="Рисунок 12" descr="All.jpg"/>
          <p:cNvPicPr>
            <a:picLocks noChangeAspect="1"/>
          </p:cNvPicPr>
          <p:nvPr/>
        </p:nvPicPr>
        <p:blipFill>
          <a:blip r:embed="rId11" cstate="email"/>
          <a:stretch>
            <a:fillRect/>
          </a:stretch>
        </p:blipFill>
        <p:spPr>
          <a:xfrm>
            <a:off x="0" y="3786190"/>
            <a:ext cx="3452782" cy="1353173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0"/>
            <a:ext cx="8786874" cy="3143272"/>
          </a:xfrm>
        </p:spPr>
        <p:txBody>
          <a:bodyPr>
            <a:noAutofit/>
          </a:bodyPr>
          <a:lstStyle/>
          <a:p>
            <a:r>
              <a:rPr lang="uk-UA" sz="1800" dirty="0" smtClean="0"/>
              <a:t>У побуті ми практично щоденно зустрічаємося з продуктами хімічної промисловості та з хімічними процесами. Це прання білизни, миття посуду, доглядання за підлогою та меблями застосування клею, а також готування їжі, умивання з милом, догляд за шкірою обличчя та інша особиста гігієна тощо. </a:t>
            </a:r>
          </a:p>
          <a:p>
            <a:r>
              <a:rPr lang="uk-UA" sz="1800" dirty="0" smtClean="0"/>
              <a:t>Нині побутова хімія — це самостійна галузь промислово­сті. Щороку у світі виробляється майже 30 млн. т товарів по­бутової хімії. Це мийні, </a:t>
            </a:r>
            <a:r>
              <a:rPr lang="uk-UA" sz="1800" dirty="0" err="1" smtClean="0"/>
              <a:t>чистячі</a:t>
            </a:r>
            <a:r>
              <a:rPr lang="uk-UA" sz="1800" dirty="0" smtClean="0"/>
              <a:t>, дезінфікуючі засоби, </a:t>
            </a:r>
            <a:r>
              <a:rPr lang="uk-UA" sz="1800" dirty="0" err="1" smtClean="0"/>
              <a:t>засоби</a:t>
            </a:r>
            <a:r>
              <a:rPr lang="uk-UA" sz="1800" dirty="0" smtClean="0"/>
              <a:t> догляду за меблями й підлогою, для боротьби з комахами і захисту рослин, засоби для вибілювання, підкрохмалювання, підсинювання, різноманітні фарби, клеї, автокосметика тощо. </a:t>
            </a:r>
          </a:p>
          <a:p>
            <a:endParaRPr lang="uk-UA" sz="1800" dirty="0"/>
          </a:p>
        </p:txBody>
      </p:sp>
      <p:pic>
        <p:nvPicPr>
          <p:cNvPr id="4" name="Рисунок 3" descr="kley metyla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7158" y="3571876"/>
            <a:ext cx="3975632" cy="26431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Мило_душистое_очень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357818" y="3714752"/>
            <a:ext cx="3429024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kley metyla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85720" y="3571876"/>
            <a:ext cx="3975632" cy="26431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Мило_душистое_очень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286380" y="3714752"/>
            <a:ext cx="3429024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4357694"/>
            <a:ext cx="8643998" cy="1066688"/>
          </a:xfrm>
        </p:spPr>
        <p:txBody>
          <a:bodyPr>
            <a:noAutofit/>
          </a:bodyPr>
          <a:lstStyle/>
          <a:p>
            <a:r>
              <a:rPr lang="uk-UA" sz="1800" dirty="0" smtClean="0"/>
              <a:t>У побуті широкого застосування набули мийні засоби. Річ у тім, що чиста вода добре видаляє із забрудненої поверхні лише розчинні в ній речовини. Часточки нерозчинних речовин, але які змочуються водою (гідрофільні), можна видалити за раху­нок механічного впливу. Якщо ж речовини не змочуються во­дою (гідрофобні) І до того ж мають підвищену в'язкість, то практично їх не можна видалити водою. Це стосується жиро­вих забруднень, воску, стеарину, олії, різних органічних речо­вин тощо У таких випадках застосовується мило, а ще </a:t>
            </a:r>
            <a:r>
              <a:rPr lang="uk-UA" sz="1800" dirty="0" err="1" smtClean="0"/>
              <a:t>кра­ще—</a:t>
            </a:r>
            <a:r>
              <a:rPr lang="uk-UA" sz="1800" dirty="0" smtClean="0"/>
              <a:t> синтетичні мийні засоби (СМЗ), що належать до групи поверхнево-активних речовин (ПАР). </a:t>
            </a:r>
          </a:p>
          <a:p>
            <a:r>
              <a:rPr lang="uk-UA" sz="1800" dirty="0" smtClean="0"/>
              <a:t>Хімічна промисловість випускає великий асортимент різних клеїв. Міцність зчеплення клею відносно </a:t>
            </a:r>
            <a:r>
              <a:rPr lang="uk-UA" sz="1800" dirty="0" err="1" smtClean="0"/>
              <a:t>склеюваних</a:t>
            </a:r>
            <a:r>
              <a:rPr lang="uk-UA" sz="1800" dirty="0" smtClean="0"/>
              <a:t> поверхонь визначається силами міжмолекулярної взаємодії (електростатичними силами) або хімічними силами, які ведуть до утворення хімічного зв'язку. </a:t>
            </a:r>
          </a:p>
          <a:p>
            <a:r>
              <a:rPr lang="uk-UA" sz="1800" dirty="0" smtClean="0"/>
              <a:t>Випускається широкий асортимент засобів особистої гігієни і парфумерно-косметичних препаратів, засобів боротьби з комахами та по догляду за автомобілем, </a:t>
            </a:r>
            <a:r>
              <a:rPr lang="uk-UA" sz="1800" dirty="0" err="1" smtClean="0"/>
              <a:t>плямовивідні</a:t>
            </a:r>
            <a:r>
              <a:rPr lang="uk-UA" sz="1800" dirty="0" smtClean="0"/>
              <a:t> засоби і багато іншого. У цій галузі здійснюються науково-дослідні роботи і асортимент товарів побутової хімії постійно розширюється. </a:t>
            </a:r>
          </a:p>
          <a:p>
            <a:endParaRPr lang="ru-RU" sz="18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929718" cy="1826363"/>
          </a:xfrm>
        </p:spPr>
        <p:txBody>
          <a:bodyPr>
            <a:normAutofit/>
          </a:bodyPr>
          <a:lstStyle/>
          <a:p>
            <a:pPr algn="ctr"/>
            <a:r>
              <a:rPr lang="ru-RU" sz="3100" dirty="0" err="1" smtClean="0"/>
              <a:t>Поняття</a:t>
            </a:r>
            <a:r>
              <a:rPr lang="ru-RU" sz="3100" dirty="0" smtClean="0"/>
              <a:t> про </a:t>
            </a:r>
            <a:r>
              <a:rPr lang="ru-RU" sz="3100" dirty="0" err="1" smtClean="0"/>
              <a:t>синтетичні</a:t>
            </a:r>
            <a:r>
              <a:rPr lang="ru-RU" sz="3100" dirty="0" smtClean="0"/>
              <a:t> </a:t>
            </a:r>
            <a:r>
              <a:rPr lang="ru-RU" sz="3100" dirty="0" err="1" smtClean="0"/>
              <a:t>миючі</a:t>
            </a:r>
            <a:r>
              <a:rPr lang="ru-RU" sz="3100" dirty="0" smtClean="0"/>
              <a:t> </a:t>
            </a:r>
            <a:r>
              <a:rPr lang="ru-RU" sz="3100" dirty="0" err="1" smtClean="0"/>
              <a:t>засоби</a:t>
            </a:r>
            <a:r>
              <a:rPr lang="ru-RU" sz="3100" dirty="0" smtClean="0"/>
              <a:t> (СМЗ) та мило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785794"/>
            <a:ext cx="8501122" cy="5286412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Синтетичні</a:t>
            </a:r>
            <a:r>
              <a:rPr lang="ru-RU" dirty="0" smtClean="0"/>
              <a:t> </a:t>
            </a:r>
            <a:r>
              <a:rPr lang="ru-RU" dirty="0" err="1" smtClean="0"/>
              <a:t>миючі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натрієві</a:t>
            </a:r>
            <a:r>
              <a:rPr lang="ru-RU" dirty="0" smtClean="0"/>
              <a:t> </a:t>
            </a:r>
            <a:r>
              <a:rPr lang="ru-RU" dirty="0" err="1" smtClean="0"/>
              <a:t>солі</a:t>
            </a:r>
            <a:r>
              <a:rPr lang="ru-RU" dirty="0" smtClean="0"/>
              <a:t> </a:t>
            </a:r>
            <a:r>
              <a:rPr lang="ru-RU" dirty="0" err="1" smtClean="0"/>
              <a:t>кислих</a:t>
            </a:r>
            <a:r>
              <a:rPr lang="ru-RU" dirty="0" smtClean="0"/>
              <a:t> </a:t>
            </a:r>
            <a:r>
              <a:rPr lang="ru-RU" dirty="0" err="1" smtClean="0"/>
              <a:t>складних</a:t>
            </a:r>
            <a:r>
              <a:rPr lang="ru-RU" dirty="0" smtClean="0"/>
              <a:t> </a:t>
            </a:r>
            <a:r>
              <a:rPr lang="ru-RU" dirty="0" err="1" smtClean="0"/>
              <a:t>ефірів</a:t>
            </a:r>
            <a:r>
              <a:rPr lang="ru-RU" dirty="0" smtClean="0"/>
              <a:t> </a:t>
            </a:r>
            <a:r>
              <a:rPr lang="ru-RU" dirty="0" err="1" smtClean="0"/>
              <a:t>вищих</a:t>
            </a:r>
            <a:r>
              <a:rPr lang="ru-RU" dirty="0" smtClean="0"/>
              <a:t> </a:t>
            </a:r>
            <a:r>
              <a:rPr lang="ru-RU" dirty="0" err="1" smtClean="0"/>
              <a:t>спиртів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сірчаної</a:t>
            </a:r>
            <a:r>
              <a:rPr lang="ru-RU" dirty="0" smtClean="0"/>
              <a:t> </a:t>
            </a:r>
            <a:r>
              <a:rPr lang="ru-RU" dirty="0" err="1" smtClean="0"/>
              <a:t>кислоти</a:t>
            </a:r>
            <a:r>
              <a:rPr lang="ru-RU" dirty="0" smtClean="0"/>
              <a:t>: </a:t>
            </a:r>
          </a:p>
          <a:p>
            <a:r>
              <a:rPr lang="en-US" dirty="0" smtClean="0"/>
              <a:t>R-CH2-OH + H-O-SO2-OH è R-CH2-O-SO2-OH + H2O </a:t>
            </a:r>
            <a:endParaRPr lang="ru-RU" dirty="0" smtClean="0"/>
          </a:p>
          <a:p>
            <a:r>
              <a:rPr lang="en-US" dirty="0" smtClean="0"/>
              <a:t>R-CH2-O-SO2-OH + </a:t>
            </a:r>
            <a:r>
              <a:rPr lang="en-US" dirty="0" err="1" smtClean="0"/>
              <a:t>NaOH</a:t>
            </a:r>
            <a:r>
              <a:rPr lang="en-US" dirty="0" smtClean="0"/>
              <a:t> è R-CH2-O-SO2-ONa + H2O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err="1" smtClean="0"/>
              <a:t>останні</a:t>
            </a:r>
            <a:r>
              <a:rPr lang="ru-RU" dirty="0" smtClean="0"/>
              <a:t> роки </a:t>
            </a:r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dirty="0" err="1" smtClean="0"/>
              <a:t>синтетичних</a:t>
            </a:r>
            <a:r>
              <a:rPr lang="ru-RU" dirty="0" smtClean="0"/>
              <a:t> </a:t>
            </a:r>
            <a:r>
              <a:rPr lang="ru-RU" dirty="0" err="1" smtClean="0"/>
              <a:t>миючих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(СМЗ) у </a:t>
            </a:r>
            <a:r>
              <a:rPr lang="ru-RU" dirty="0" err="1" smtClean="0"/>
              <a:t>світі</a:t>
            </a:r>
            <a:r>
              <a:rPr lang="ru-RU" dirty="0" smtClean="0"/>
              <a:t> стало </a:t>
            </a:r>
            <a:r>
              <a:rPr lang="ru-RU" dirty="0" err="1" smtClean="0"/>
              <a:t>обчислюватися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десятками </a:t>
            </a:r>
            <a:r>
              <a:rPr lang="ru-RU" dirty="0" err="1" smtClean="0"/>
              <a:t>мільйонів</a:t>
            </a:r>
            <a:r>
              <a:rPr lang="ru-RU" dirty="0" smtClean="0"/>
              <a:t> тонн у </a:t>
            </a:r>
            <a:r>
              <a:rPr lang="ru-RU" dirty="0" err="1" smtClean="0"/>
              <a:t>рік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велику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(70%) </a:t>
            </a:r>
            <a:r>
              <a:rPr lang="ru-RU" dirty="0" err="1" smtClean="0"/>
              <a:t>споживають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жителі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розвинутих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складають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20%. </a:t>
            </a:r>
          </a:p>
          <a:p>
            <a:r>
              <a:rPr lang="ru-RU" dirty="0" err="1" smtClean="0"/>
              <a:t>Близько</a:t>
            </a:r>
            <a:r>
              <a:rPr lang="ru-RU" dirty="0" smtClean="0"/>
              <a:t> 70% </a:t>
            </a:r>
            <a:r>
              <a:rPr lang="ru-RU" dirty="0" err="1" smtClean="0"/>
              <a:t>споживаних</a:t>
            </a:r>
            <a:r>
              <a:rPr lang="ru-RU" dirty="0" smtClean="0"/>
              <a:t> </a:t>
            </a:r>
            <a:r>
              <a:rPr lang="ru-RU" dirty="0" err="1" smtClean="0"/>
              <a:t>населенням</a:t>
            </a:r>
            <a:r>
              <a:rPr lang="ru-RU" dirty="0" smtClean="0"/>
              <a:t> СМЗ </a:t>
            </a:r>
            <a:r>
              <a:rPr lang="ru-RU" dirty="0" err="1" smtClean="0"/>
              <a:t>витрачається</a:t>
            </a:r>
            <a:r>
              <a:rPr lang="ru-RU" dirty="0" smtClean="0"/>
              <a:t> на так </a:t>
            </a:r>
            <a:r>
              <a:rPr lang="ru-RU" dirty="0" err="1" smtClean="0"/>
              <a:t>зване</a:t>
            </a:r>
            <a:r>
              <a:rPr lang="ru-RU" dirty="0" smtClean="0"/>
              <a:t> </a:t>
            </a:r>
            <a:r>
              <a:rPr lang="ru-RU" dirty="0" err="1" smtClean="0"/>
              <a:t>загальне</a:t>
            </a:r>
            <a:r>
              <a:rPr lang="ru-RU" dirty="0" smtClean="0"/>
              <a:t> </a:t>
            </a:r>
            <a:r>
              <a:rPr lang="ru-RU" dirty="0" err="1" smtClean="0"/>
              <a:t>прання</a:t>
            </a:r>
            <a:r>
              <a:rPr lang="ru-RU" dirty="0" smtClean="0"/>
              <a:t> (у США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Англії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“</a:t>
            </a:r>
            <a:r>
              <a:rPr lang="ru-RU" dirty="0" err="1" smtClean="0"/>
              <a:t>важким</a:t>
            </a:r>
            <a:r>
              <a:rPr lang="ru-RU" dirty="0" smtClean="0"/>
              <a:t>”),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раз у 3-7 </a:t>
            </a:r>
            <a:r>
              <a:rPr lang="ru-RU" dirty="0" err="1" smtClean="0"/>
              <a:t>днів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прання</a:t>
            </a:r>
            <a:r>
              <a:rPr lang="ru-RU" dirty="0" smtClean="0"/>
              <a:t>, при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перуть</a:t>
            </a:r>
            <a:r>
              <a:rPr lang="ru-RU" dirty="0" smtClean="0"/>
              <a:t> </a:t>
            </a:r>
            <a:r>
              <a:rPr lang="ru-RU" dirty="0" err="1" smtClean="0"/>
              <a:t>постільну</a:t>
            </a:r>
            <a:r>
              <a:rPr lang="ru-RU" dirty="0" smtClean="0"/>
              <a:t>, </a:t>
            </a:r>
            <a:r>
              <a:rPr lang="ru-RU" dirty="0" err="1" smtClean="0"/>
              <a:t>столову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натільну</a:t>
            </a:r>
            <a:r>
              <a:rPr lang="ru-RU" dirty="0" smtClean="0"/>
              <a:t> </a:t>
            </a:r>
            <a:r>
              <a:rPr lang="ru-RU" dirty="0" err="1" smtClean="0"/>
              <a:t>білизну</a:t>
            </a:r>
            <a:r>
              <a:rPr lang="ru-RU" dirty="0" smtClean="0"/>
              <a:t>,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найчастіше</a:t>
            </a:r>
            <a:r>
              <a:rPr lang="ru-RU" dirty="0" smtClean="0"/>
              <a:t> в </a:t>
            </a:r>
            <a:r>
              <a:rPr lang="ru-RU" dirty="0" err="1" smtClean="0"/>
              <a:t>пральних</a:t>
            </a:r>
            <a:r>
              <a:rPr lang="ru-RU" dirty="0" smtClean="0"/>
              <a:t> машинах. </a:t>
            </a:r>
            <a:r>
              <a:rPr lang="ru-RU" dirty="0" err="1" smtClean="0"/>
              <a:t>Близько</a:t>
            </a:r>
            <a:r>
              <a:rPr lang="ru-RU" dirty="0" smtClean="0"/>
              <a:t> 20% СМЗ </a:t>
            </a:r>
            <a:r>
              <a:rPr lang="ru-RU" dirty="0" err="1" smtClean="0"/>
              <a:t>витрачається</a:t>
            </a:r>
            <a:r>
              <a:rPr lang="ru-RU" dirty="0" smtClean="0"/>
              <a:t> на “</a:t>
            </a:r>
            <a:r>
              <a:rPr lang="ru-RU" dirty="0" err="1" smtClean="0"/>
              <a:t>легке</a:t>
            </a:r>
            <a:r>
              <a:rPr lang="ru-RU" dirty="0" smtClean="0"/>
              <a:t>” </a:t>
            </a:r>
            <a:r>
              <a:rPr lang="ru-RU" dirty="0" err="1" smtClean="0"/>
              <a:t>прання</a:t>
            </a:r>
            <a:r>
              <a:rPr lang="ru-RU" dirty="0" smtClean="0"/>
              <a:t> </a:t>
            </a:r>
            <a:r>
              <a:rPr lang="ru-RU" dirty="0" err="1" smtClean="0"/>
              <a:t>слабозабруднених</a:t>
            </a:r>
            <a:r>
              <a:rPr lang="ru-RU" dirty="0" smtClean="0"/>
              <a:t> </a:t>
            </a:r>
            <a:r>
              <a:rPr lang="ru-RU" dirty="0" err="1" smtClean="0"/>
              <a:t>виробів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тонких тканин </a:t>
            </a:r>
            <a:r>
              <a:rPr lang="ru-RU" dirty="0" err="1" smtClean="0"/>
              <a:t>вручну</a:t>
            </a:r>
            <a:r>
              <a:rPr lang="ru-RU" dirty="0" smtClean="0"/>
              <a:t> в </a:t>
            </a:r>
            <a:r>
              <a:rPr lang="ru-RU" dirty="0" err="1" smtClean="0"/>
              <a:t>теплій</a:t>
            </a:r>
            <a:r>
              <a:rPr lang="ru-RU" dirty="0" smtClean="0"/>
              <a:t> </a:t>
            </a:r>
            <a:r>
              <a:rPr lang="ru-RU" dirty="0" err="1" smtClean="0"/>
              <a:t>воді</a:t>
            </a:r>
            <a:r>
              <a:rPr lang="ru-RU" dirty="0" smtClean="0"/>
              <a:t>. СМЗ для легкого </a:t>
            </a:r>
            <a:r>
              <a:rPr lang="ru-RU" dirty="0" err="1" smtClean="0"/>
              <a:t>прання</a:t>
            </a:r>
            <a:r>
              <a:rPr lang="ru-RU" dirty="0" smtClean="0"/>
              <a:t> не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робити</a:t>
            </a:r>
            <a:r>
              <a:rPr lang="ru-RU" dirty="0" smtClean="0"/>
              <a:t> </a:t>
            </a:r>
            <a:r>
              <a:rPr lang="ru-RU" dirty="0" err="1" smtClean="0"/>
              <a:t>подразнюючої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на </a:t>
            </a:r>
            <a:r>
              <a:rPr lang="ru-RU" dirty="0" err="1" smtClean="0"/>
              <a:t>шкіру</a:t>
            </a:r>
            <a:r>
              <a:rPr lang="ru-RU" dirty="0" smtClean="0"/>
              <a:t> рук,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рясну</a:t>
            </a:r>
            <a:r>
              <a:rPr lang="ru-RU" dirty="0" smtClean="0"/>
              <a:t> </a:t>
            </a:r>
            <a:r>
              <a:rPr lang="ru-RU" dirty="0" err="1" smtClean="0"/>
              <a:t>піну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добре </a:t>
            </a:r>
            <a:r>
              <a:rPr lang="ru-RU" dirty="0" err="1" smtClean="0"/>
              <a:t>прати</a:t>
            </a:r>
            <a:r>
              <a:rPr lang="ru-RU" dirty="0" smtClean="0"/>
              <a:t> при </a:t>
            </a:r>
            <a:r>
              <a:rPr lang="ru-RU" dirty="0" err="1" smtClean="0"/>
              <a:t>температурі</a:t>
            </a:r>
            <a:r>
              <a:rPr lang="ru-RU" dirty="0" smtClean="0"/>
              <a:t> води 25-45 С. </a:t>
            </a:r>
          </a:p>
          <a:p>
            <a:r>
              <a:rPr lang="ru-RU" dirty="0" err="1" smtClean="0"/>
              <a:t>Незважаючи</a:t>
            </a:r>
            <a:r>
              <a:rPr lang="ru-RU" dirty="0" smtClean="0"/>
              <a:t> на те, </a:t>
            </a:r>
            <a:r>
              <a:rPr lang="ru-RU" dirty="0" err="1" smtClean="0"/>
              <a:t>що</a:t>
            </a:r>
            <a:r>
              <a:rPr lang="ru-RU" dirty="0" smtClean="0"/>
              <a:t> наступила </a:t>
            </a:r>
            <a:r>
              <a:rPr lang="ru-RU" dirty="0" err="1" smtClean="0"/>
              <a:t>епоха</a:t>
            </a:r>
            <a:r>
              <a:rPr lang="ru-RU" dirty="0" smtClean="0"/>
              <a:t> СМЗ, мило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цілком</a:t>
            </a:r>
            <a:r>
              <a:rPr lang="ru-RU" dirty="0" smtClean="0"/>
              <a:t> не </a:t>
            </a:r>
            <a:r>
              <a:rPr lang="ru-RU" dirty="0" err="1" smtClean="0"/>
              <a:t>здало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позиції</a:t>
            </a:r>
            <a:r>
              <a:rPr lang="ru-RU" dirty="0" smtClean="0"/>
              <a:t>: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рекомендується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для ручного </a:t>
            </a:r>
            <a:r>
              <a:rPr lang="ru-RU" dirty="0" err="1" smtClean="0"/>
              <a:t>прання</a:t>
            </a:r>
            <a:r>
              <a:rPr lang="ru-RU" dirty="0" smtClean="0"/>
              <a:t> </a:t>
            </a:r>
            <a:r>
              <a:rPr lang="ru-RU" dirty="0" err="1" smtClean="0"/>
              <a:t>виробів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бавовняних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лляних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553fe22197f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42843" y="142852"/>
            <a:ext cx="4286281" cy="321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 descr="mul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00562" y="3148306"/>
            <a:ext cx="4500594" cy="37096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 descr="3E7F479D_0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357818" y="642918"/>
            <a:ext cx="2786082" cy="1843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Мило_душистое_очень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500034" y="4381500"/>
            <a:ext cx="2786082" cy="1857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44" y="285728"/>
            <a:ext cx="8715404" cy="6572272"/>
          </a:xfrm>
        </p:spPr>
        <p:txBody>
          <a:bodyPr>
            <a:normAutofit/>
          </a:bodyPr>
          <a:lstStyle/>
          <a:p>
            <a:r>
              <a:rPr lang="uk-UA" dirty="0" smtClean="0"/>
              <a:t> </a:t>
            </a:r>
          </a:p>
          <a:p>
            <a:r>
              <a:rPr lang="uk-UA" dirty="0" smtClean="0"/>
              <a:t>Якщо зануритися у далеке минуле, то можна довідатися про мило багато цікавого. Так, у далекій древності волосся для краси намащували оліями і пахощами. У дні жалоби голову посипали попелом. А потім - дивна справа - жир легко змивався, волосся ставало чистими, блискучими. Адже попіл у сполученні з оліями - прообраз мила. </a:t>
            </a:r>
          </a:p>
          <a:p>
            <a:r>
              <a:rPr lang="uk-UA" dirty="0" smtClean="0"/>
              <a:t>Цю властивість і використовували чотири тисячоріччя назад, створивши милоподібну напіврідку речовину "сапо". Застосовували його не стільки з гігієнічними, скільки з косметичними цілями. Липка, що легко засихає, що швидко змивається маса служила для укладання волосся. Згадаєте мудрі спорудження на головах і закручені в дрібні джгути бороди на зображеннях древніх </a:t>
            </a:r>
            <a:r>
              <a:rPr lang="uk-UA" dirty="0" err="1" smtClean="0"/>
              <a:t>вавілонян</a:t>
            </a:r>
            <a:r>
              <a:rPr lang="uk-UA" dirty="0" smtClean="0"/>
              <a:t>. </a:t>
            </a:r>
          </a:p>
          <a:p>
            <a:r>
              <a:rPr lang="uk-UA" dirty="0" smtClean="0"/>
              <a:t>Для прання ж використовували миючі глини і соки таких рослин, як мильний корінь, мильнянка. Після винаходу в XVI столітті пральної дошки одержав поширення й інший спосіб прання: білизну укладали в чан, над ним розстелялася полотнина, на яку насипали золу. У чан через полотнину заливали гарячу воду - від змішання з золою виходив луг, і білизна відпиралася швидше. На Русі й у деяких інших країнах щілинок брали із собою в лазню замість мила. </a:t>
            </a:r>
          </a:p>
          <a:p>
            <a:r>
              <a:rPr lang="uk-UA" dirty="0" smtClean="0"/>
              <a:t>. </a:t>
            </a:r>
          </a:p>
          <a:p>
            <a:endParaRPr lang="uk-UA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44" y="4286256"/>
            <a:ext cx="8572560" cy="1066688"/>
          </a:xfrm>
        </p:spPr>
        <p:txBody>
          <a:bodyPr>
            <a:noAutofit/>
          </a:bodyPr>
          <a:lstStyle/>
          <a:p>
            <a:r>
              <a:rPr lang="uk-UA" sz="1800" dirty="0" smtClean="0"/>
              <a:t>Мило ж довгий час стояло в одному ряді з медичними засобами і ліками. І лише в 1424 році в Італії, у </a:t>
            </a:r>
            <a:r>
              <a:rPr lang="uk-UA" sz="1800" dirty="0" err="1" smtClean="0"/>
              <a:t>Севоні</a:t>
            </a:r>
            <a:r>
              <a:rPr lang="uk-UA" sz="1800" dirty="0" smtClean="0"/>
              <a:t>, промисловим шляхом стали випускати тверде мило. Жири з'єднували не з золою, а з природною кальцинованою содою, що добували з озер. Для варіння мила використовували яловиче, бараняче, свиняче, кінське сало, кістяний, китовий і риб'ячий жир, відходи жирів різних виробництв. Додавали і рослинні олії - лляне, бавовняне, маслинове, мигдальне, </a:t>
            </a:r>
            <a:r>
              <a:rPr lang="uk-UA" sz="1800" dirty="0" err="1" smtClean="0"/>
              <a:t>кенжутове</a:t>
            </a:r>
            <a:r>
              <a:rPr lang="uk-UA" sz="1800" dirty="0" smtClean="0"/>
              <a:t>, кокосове і пальмове. </a:t>
            </a:r>
          </a:p>
          <a:p>
            <a:r>
              <a:rPr lang="uk-UA" sz="1800" dirty="0" smtClean="0"/>
              <a:t>Багато сторіч назад виникло миловаріння на Русі, де з древніх часів люди відрізнялися охайністю, звичкою до регулярного миття в лазні, парильні. Мила варили багато - у домашніх умовах і в майстерних ремісників. Потім з'явилися миловарні заводи. Особливо славилися костромські і валдайські майстри. </a:t>
            </a:r>
          </a:p>
          <a:p>
            <a:r>
              <a:rPr lang="uk-UA" sz="1800" dirty="0" smtClean="0"/>
              <a:t>Російське миловаріння розвивалося самобутнім шляхом. Для цього минулого дуже сприятливі умови: великі запаси сала, величезні лісові масиви. "Поташною справою" займалися цілі села. Рубали дерева, палили їх у казанах відразу в лісі, а золу заварювали, робили луг, випарювали його, одержуючи поташ. Таке винищування лісів привело до подорожчання дров, пропав і мед. Однак у 1659 році "поташна справа", як прибуткове, передали в царську скарбницю</a:t>
            </a:r>
            <a:endParaRPr lang="ru-RU" sz="1800" dirty="0"/>
          </a:p>
        </p:txBody>
      </p:sp>
      <p:pic>
        <p:nvPicPr>
          <p:cNvPr id="5" name="Рисунок 4" descr="image002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929322" y="5076825"/>
            <a:ext cx="2381250" cy="1781175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44" y="2214554"/>
            <a:ext cx="8501122" cy="3929090"/>
          </a:xfrm>
        </p:spPr>
        <p:txBody>
          <a:bodyPr>
            <a:noAutofit/>
          </a:bodyPr>
          <a:lstStyle/>
          <a:p>
            <a:r>
              <a:rPr lang="ru-RU" sz="1800" dirty="0" err="1" smtClean="0"/>
              <a:t>Поступово</a:t>
            </a:r>
            <a:r>
              <a:rPr lang="ru-RU" sz="1800" dirty="0" smtClean="0"/>
              <a:t> </a:t>
            </a:r>
            <a:r>
              <a:rPr lang="ru-RU" sz="1800" dirty="0" err="1" smtClean="0"/>
              <a:t>процес</a:t>
            </a:r>
            <a:r>
              <a:rPr lang="ru-RU" sz="1800" dirty="0" smtClean="0"/>
              <a:t> </a:t>
            </a:r>
            <a:r>
              <a:rPr lang="ru-RU" sz="1800" dirty="0" err="1" smtClean="0"/>
              <a:t>миловаріння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удосконалювався</a:t>
            </a:r>
            <a:r>
              <a:rPr lang="ru-RU" sz="1800" dirty="0" smtClean="0"/>
              <a:t>. </a:t>
            </a:r>
            <a:r>
              <a:rPr lang="ru-RU" sz="1800" dirty="0" err="1" smtClean="0"/>
              <a:t>Був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відкритий</a:t>
            </a:r>
            <a:r>
              <a:rPr lang="ru-RU" sz="1800" dirty="0" smtClean="0"/>
              <a:t> </a:t>
            </a:r>
            <a:r>
              <a:rPr lang="ru-RU" sz="1800" dirty="0" err="1" smtClean="0"/>
              <a:t>заводський</a:t>
            </a:r>
            <a:r>
              <a:rPr lang="ru-RU" sz="1800" dirty="0" smtClean="0"/>
              <a:t> </a:t>
            </a:r>
            <a:r>
              <a:rPr lang="ru-RU" sz="1800" dirty="0" err="1" smtClean="0"/>
              <a:t>спосіб</a:t>
            </a:r>
            <a:r>
              <a:rPr lang="ru-RU" sz="1800" dirty="0" smtClean="0"/>
              <a:t> </a:t>
            </a:r>
            <a:r>
              <a:rPr lang="ru-RU" sz="1800" dirty="0" err="1" smtClean="0"/>
              <a:t>одержання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кальцинованої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каустичної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соди</a:t>
            </a:r>
            <a:r>
              <a:rPr lang="ru-RU" sz="1800" dirty="0" smtClean="0"/>
              <a:t>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значно</a:t>
            </a:r>
            <a:r>
              <a:rPr lang="ru-RU" sz="1800" dirty="0" smtClean="0"/>
              <a:t> </a:t>
            </a:r>
            <a:r>
              <a:rPr lang="ru-RU" sz="1800" dirty="0" err="1" smtClean="0"/>
              <a:t>здешевило</a:t>
            </a:r>
            <a:r>
              <a:rPr lang="ru-RU" sz="1800" dirty="0" smtClean="0"/>
              <a:t> </a:t>
            </a:r>
            <a:r>
              <a:rPr lang="ru-RU" sz="1800" dirty="0" err="1" smtClean="0"/>
              <a:t>виробництво</a:t>
            </a:r>
            <a:r>
              <a:rPr lang="ru-RU" sz="1800" dirty="0" smtClean="0"/>
              <a:t> мила. </a:t>
            </a:r>
          </a:p>
          <a:p>
            <a:r>
              <a:rPr lang="ru-RU" sz="1800" dirty="0" err="1" smtClean="0"/>
              <a:t>Виробництво</a:t>
            </a:r>
            <a:r>
              <a:rPr lang="ru-RU" sz="1800" dirty="0" smtClean="0"/>
              <a:t> </a:t>
            </a:r>
            <a:r>
              <a:rPr lang="ru-RU" sz="1800" dirty="0" err="1" smtClean="0"/>
              <a:t>сучасного</a:t>
            </a:r>
            <a:r>
              <a:rPr lang="ru-RU" sz="1800" dirty="0" smtClean="0"/>
              <a:t> туалетного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господарського</a:t>
            </a:r>
            <a:r>
              <a:rPr lang="ru-RU" sz="1800" dirty="0" smtClean="0"/>
              <a:t> мила - </a:t>
            </a:r>
            <a:r>
              <a:rPr lang="ru-RU" sz="1800" dirty="0" err="1" smtClean="0"/>
              <a:t>автоматичний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хімічний</a:t>
            </a:r>
            <a:r>
              <a:rPr lang="ru-RU" sz="1800" dirty="0" smtClean="0"/>
              <a:t> </a:t>
            </a:r>
            <a:r>
              <a:rPr lang="ru-RU" sz="1800" dirty="0" err="1" smtClean="0"/>
              <a:t>процес</a:t>
            </a:r>
            <a:r>
              <a:rPr lang="ru-RU" sz="1800" dirty="0" smtClean="0"/>
              <a:t>. В </a:t>
            </a:r>
            <a:r>
              <a:rPr lang="ru-RU" sz="1800" dirty="0" err="1" smtClean="0"/>
              <a:t>останні</a:t>
            </a:r>
            <a:r>
              <a:rPr lang="ru-RU" sz="1800" dirty="0" smtClean="0"/>
              <a:t> роки одержали </a:t>
            </a:r>
            <a:r>
              <a:rPr lang="ru-RU" sz="1800" dirty="0" err="1" smtClean="0"/>
              <a:t>широке</a:t>
            </a:r>
            <a:r>
              <a:rPr lang="ru-RU" sz="1800" dirty="0" smtClean="0"/>
              <a:t> </a:t>
            </a:r>
            <a:r>
              <a:rPr lang="ru-RU" sz="1800" dirty="0" err="1" smtClean="0"/>
              <a:t>поширення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різні</a:t>
            </a:r>
            <a:r>
              <a:rPr lang="ru-RU" sz="1800" dirty="0" smtClean="0"/>
              <a:t> </a:t>
            </a:r>
            <a:r>
              <a:rPr lang="ru-RU" sz="1800" dirty="0" err="1" smtClean="0"/>
              <a:t>ароматичні</a:t>
            </a:r>
            <a:r>
              <a:rPr lang="ru-RU" sz="1800" dirty="0" smtClean="0"/>
              <a:t> добавки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засоби</a:t>
            </a:r>
            <a:r>
              <a:rPr lang="ru-RU" sz="1800" dirty="0" smtClean="0"/>
              <a:t> </a:t>
            </a:r>
            <a:r>
              <a:rPr lang="ru-RU" sz="1800" dirty="0" err="1" smtClean="0"/>
              <a:t>дезінфекції</a:t>
            </a:r>
            <a:r>
              <a:rPr lang="ru-RU" sz="1800" dirty="0" smtClean="0"/>
              <a:t>. Особливо в </a:t>
            </a:r>
            <a:r>
              <a:rPr lang="ru-RU" sz="1800" dirty="0" err="1" smtClean="0"/>
              <a:t>Америці</a:t>
            </a:r>
            <a:r>
              <a:rPr lang="ru-RU" sz="1800" dirty="0" smtClean="0"/>
              <a:t>. </a:t>
            </a:r>
            <a:r>
              <a:rPr lang="ru-RU" sz="1800" dirty="0" err="1" smtClean="0"/>
              <a:t>Однак</a:t>
            </a:r>
            <a:r>
              <a:rPr lang="ru-RU" sz="1800" dirty="0" smtClean="0"/>
              <a:t> </a:t>
            </a:r>
            <a:r>
              <a:rPr lang="ru-RU" sz="1800" dirty="0" err="1" smtClean="0"/>
              <a:t>лікарі</a:t>
            </a:r>
            <a:r>
              <a:rPr lang="ru-RU" sz="1800" dirty="0" smtClean="0"/>
              <a:t> </a:t>
            </a:r>
            <a:r>
              <a:rPr lang="ru-RU" sz="1800" dirty="0" err="1" smtClean="0"/>
              <a:t>нагадують</a:t>
            </a:r>
            <a:r>
              <a:rPr lang="ru-RU" sz="1800" dirty="0" smtClean="0"/>
              <a:t>: </a:t>
            </a:r>
            <a:r>
              <a:rPr lang="ru-RU" sz="1800" dirty="0" err="1" smtClean="0"/>
              <a:t>надлишок</a:t>
            </a:r>
            <a:r>
              <a:rPr lang="ru-RU" sz="1800" dirty="0" smtClean="0"/>
              <a:t> </a:t>
            </a:r>
            <a:r>
              <a:rPr lang="ru-RU" sz="1800" dirty="0" err="1" smtClean="0"/>
              <a:t>дезінфекції</a:t>
            </a:r>
            <a:r>
              <a:rPr lang="ru-RU" sz="1800" dirty="0" smtClean="0"/>
              <a:t> часом </a:t>
            </a:r>
            <a:r>
              <a:rPr lang="ru-RU" sz="1800" dirty="0" err="1" smtClean="0"/>
              <a:t>небезпечний</a:t>
            </a:r>
            <a:r>
              <a:rPr lang="ru-RU" sz="1800" dirty="0" smtClean="0"/>
              <a:t>. </a:t>
            </a:r>
            <a:r>
              <a:rPr lang="ru-RU" sz="1800" dirty="0" err="1" smtClean="0"/>
              <a:t>Звичайне</a:t>
            </a:r>
            <a:r>
              <a:rPr lang="ru-RU" sz="1800" dirty="0" smtClean="0"/>
              <a:t> мило </a:t>
            </a:r>
            <a:r>
              <a:rPr lang="ru-RU" sz="1800" dirty="0" err="1" smtClean="0"/>
              <a:t>звільняє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 err="1" smtClean="0"/>
              <a:t>мікробів</a:t>
            </a:r>
            <a:r>
              <a:rPr lang="ru-RU" sz="1800" dirty="0" smtClean="0"/>
              <a:t> не </a:t>
            </a:r>
            <a:r>
              <a:rPr lang="ru-RU" sz="1800" dirty="0" err="1" smtClean="0"/>
              <a:t>гірше</a:t>
            </a:r>
            <a:r>
              <a:rPr lang="ru-RU" sz="1800" dirty="0" smtClean="0"/>
              <a:t>. А при </a:t>
            </a:r>
            <a:r>
              <a:rPr lang="ru-RU" sz="1800" dirty="0" err="1" smtClean="0"/>
              <a:t>двократному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намилюванні</a:t>
            </a:r>
            <a:r>
              <a:rPr lang="ru-RU" sz="1800" dirty="0" smtClean="0"/>
              <a:t> практично </a:t>
            </a:r>
            <a:r>
              <a:rPr lang="ru-RU" sz="1800" dirty="0" err="1" smtClean="0"/>
              <a:t>цілком</a:t>
            </a:r>
            <a:r>
              <a:rPr lang="ru-RU" sz="1800" dirty="0" smtClean="0"/>
              <a:t> </a:t>
            </a:r>
            <a:r>
              <a:rPr lang="ru-RU" sz="1800" dirty="0" err="1" smtClean="0"/>
              <a:t>знищує</a:t>
            </a:r>
            <a:r>
              <a:rPr lang="ru-RU" sz="1800" dirty="0" smtClean="0"/>
              <a:t> </a:t>
            </a:r>
            <a:r>
              <a:rPr lang="ru-RU" sz="1800" dirty="0" err="1" smtClean="0"/>
              <a:t>їх</a:t>
            </a:r>
            <a:r>
              <a:rPr lang="ru-RU" sz="1800" dirty="0" smtClean="0"/>
              <a:t>. </a:t>
            </a:r>
          </a:p>
          <a:p>
            <a:r>
              <a:rPr lang="ru-RU" sz="1800" dirty="0" err="1" smtClean="0"/>
              <a:t>Господарське</a:t>
            </a:r>
            <a:r>
              <a:rPr lang="ru-RU" sz="1800" dirty="0" smtClean="0"/>
              <a:t> </a:t>
            </a:r>
            <a:r>
              <a:rPr lang="ru-RU" sz="1800" dirty="0" err="1" smtClean="0"/>
              <a:t>тверде</a:t>
            </a:r>
            <a:r>
              <a:rPr lang="ru-RU" sz="1800" dirty="0" smtClean="0"/>
              <a:t> мило </a:t>
            </a:r>
            <a:r>
              <a:rPr lang="ru-RU" sz="1800" dirty="0" err="1" smtClean="0"/>
              <a:t>є</a:t>
            </a:r>
            <a:r>
              <a:rPr lang="ru-RU" sz="1800" dirty="0" smtClean="0"/>
              <a:t> </a:t>
            </a:r>
            <a:r>
              <a:rPr lang="ru-RU" sz="1800" dirty="0" err="1" smtClean="0"/>
              <a:t>сумішшю</a:t>
            </a:r>
            <a:r>
              <a:rPr lang="ru-RU" sz="1800" dirty="0" smtClean="0"/>
              <a:t> </a:t>
            </a:r>
            <a:r>
              <a:rPr lang="ru-RU" sz="1800" dirty="0" err="1" smtClean="0"/>
              <a:t>натрієвих</a:t>
            </a:r>
            <a:r>
              <a:rPr lang="ru-RU" sz="1800" dirty="0" smtClean="0"/>
              <a:t> солей </a:t>
            </a:r>
            <a:r>
              <a:rPr lang="ru-RU" sz="1800" dirty="0" err="1" smtClean="0"/>
              <a:t>природних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синтетичних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жирних</a:t>
            </a:r>
            <a:r>
              <a:rPr lang="ru-RU" sz="1800" dirty="0" smtClean="0"/>
              <a:t> кислот. У </a:t>
            </a:r>
            <a:r>
              <a:rPr lang="ru-RU" sz="1800" dirty="0" err="1" smtClean="0"/>
              <a:t>залежності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способу </a:t>
            </a:r>
            <a:r>
              <a:rPr lang="ru-RU" sz="1800" dirty="0" err="1" smtClean="0"/>
              <a:t>переробки</a:t>
            </a:r>
            <a:r>
              <a:rPr lang="ru-RU" sz="1800" dirty="0" smtClean="0"/>
              <a:t> </a:t>
            </a:r>
            <a:r>
              <a:rPr lang="ru-RU" sz="1800" dirty="0" err="1" smtClean="0"/>
              <a:t>тверде</a:t>
            </a:r>
            <a:r>
              <a:rPr lang="ru-RU" sz="1800" dirty="0" smtClean="0"/>
              <a:t> </a:t>
            </a:r>
            <a:r>
              <a:rPr lang="ru-RU" sz="1800" dirty="0" err="1" smtClean="0"/>
              <a:t>господарське</a:t>
            </a:r>
            <a:r>
              <a:rPr lang="ru-RU" sz="1800" dirty="0" smtClean="0"/>
              <a:t> мило </a:t>
            </a:r>
            <a:r>
              <a:rPr lang="ru-RU" sz="1800" dirty="0" err="1" smtClean="0"/>
              <a:t>поділяють</a:t>
            </a:r>
            <a:r>
              <a:rPr lang="ru-RU" sz="1800" dirty="0" smtClean="0"/>
              <a:t> на </a:t>
            </a:r>
            <a:r>
              <a:rPr lang="ru-RU" sz="1800" dirty="0" err="1" smtClean="0"/>
              <a:t>піліроване</a:t>
            </a:r>
            <a:r>
              <a:rPr lang="ru-RU" sz="1800" dirty="0" smtClean="0"/>
              <a:t> (</a:t>
            </a:r>
            <a:r>
              <a:rPr lang="ru-RU" sz="1800" dirty="0" err="1" smtClean="0"/>
              <a:t>перетерте</a:t>
            </a:r>
            <a:r>
              <a:rPr lang="ru-RU" sz="1800" dirty="0" smtClean="0"/>
              <a:t> </a:t>
            </a:r>
            <a:r>
              <a:rPr lang="ru-RU" sz="1800" dirty="0" err="1" smtClean="0"/>
              <a:t>на</a:t>
            </a:r>
            <a:r>
              <a:rPr lang="ru-RU" sz="1800" dirty="0" smtClean="0"/>
              <a:t> </a:t>
            </a:r>
            <a:r>
              <a:rPr lang="ru-RU" sz="1800" dirty="0" err="1" smtClean="0"/>
              <a:t>вальцях</a:t>
            </a:r>
            <a:r>
              <a:rPr lang="ru-RU" sz="1800" dirty="0" smtClean="0"/>
              <a:t>),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містить</a:t>
            </a:r>
            <a:r>
              <a:rPr lang="ru-RU" sz="1800" dirty="0" smtClean="0"/>
              <a:t> 72% </a:t>
            </a:r>
            <a:r>
              <a:rPr lang="ru-RU" sz="1800" dirty="0" err="1" smtClean="0"/>
              <a:t>натрієвих</a:t>
            </a:r>
            <a:r>
              <a:rPr lang="ru-RU" sz="1800" dirty="0" smtClean="0"/>
              <a:t> солей </a:t>
            </a:r>
            <a:r>
              <a:rPr lang="ru-RU" sz="1800" dirty="0" err="1" smtClean="0"/>
              <a:t>жирних</a:t>
            </a:r>
            <a:r>
              <a:rPr lang="ru-RU" sz="1800" dirty="0" smtClean="0"/>
              <a:t> кислот,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звичайне</a:t>
            </a:r>
            <a:r>
              <a:rPr lang="ru-RU" sz="1800" dirty="0" smtClean="0"/>
              <a:t>, яке </a:t>
            </a:r>
            <a:r>
              <a:rPr lang="ru-RU" sz="1800" dirty="0" err="1" smtClean="0"/>
              <a:t>утримує</a:t>
            </a:r>
            <a:r>
              <a:rPr lang="ru-RU" sz="1800" dirty="0" smtClean="0"/>
              <a:t> в </a:t>
            </a:r>
            <a:r>
              <a:rPr lang="ru-RU" sz="1800" dirty="0" err="1" smtClean="0"/>
              <a:t>собі</a:t>
            </a:r>
            <a:r>
              <a:rPr lang="ru-RU" sz="1800" dirty="0" smtClean="0"/>
              <a:t> 60 </a:t>
            </a:r>
            <a:r>
              <a:rPr lang="ru-RU" sz="1800" dirty="0" err="1" smtClean="0"/>
              <a:t>і</a:t>
            </a:r>
            <a:r>
              <a:rPr lang="ru-RU" sz="1800" dirty="0" smtClean="0"/>
              <a:t> 70% </a:t>
            </a:r>
            <a:r>
              <a:rPr lang="ru-RU" sz="1800" dirty="0" err="1" smtClean="0"/>
              <a:t>натрієвих</a:t>
            </a:r>
            <a:r>
              <a:rPr lang="ru-RU" sz="1800" dirty="0" smtClean="0"/>
              <a:t> солей </a:t>
            </a:r>
            <a:r>
              <a:rPr lang="ru-RU" sz="1800" dirty="0" err="1" smtClean="0"/>
              <a:t>жирних</a:t>
            </a:r>
            <a:r>
              <a:rPr lang="ru-RU" sz="1800" dirty="0" smtClean="0"/>
              <a:t> кислот. </a:t>
            </a:r>
            <a:r>
              <a:rPr lang="ru-RU" sz="1800" dirty="0" err="1" smtClean="0"/>
              <a:t>Піліроване</a:t>
            </a:r>
            <a:r>
              <a:rPr lang="ru-RU" sz="1800" dirty="0" smtClean="0"/>
              <a:t> мило </a:t>
            </a:r>
            <a:r>
              <a:rPr lang="ru-RU" sz="1800" dirty="0" err="1" smtClean="0"/>
              <a:t>має</a:t>
            </a:r>
            <a:r>
              <a:rPr lang="ru-RU" sz="1800" dirty="0" smtClean="0"/>
              <a:t> </a:t>
            </a:r>
            <a:r>
              <a:rPr lang="ru-RU" sz="1800" dirty="0" err="1" smtClean="0"/>
              <a:t>яскраво-жовтий</a:t>
            </a:r>
            <a:r>
              <a:rPr lang="ru-RU" sz="1800" dirty="0" smtClean="0"/>
              <a:t> </a:t>
            </a:r>
            <a:r>
              <a:rPr lang="ru-RU" sz="1800" dirty="0" err="1" smtClean="0"/>
              <a:t>колір</a:t>
            </a:r>
            <a:r>
              <a:rPr lang="ru-RU" sz="1800" dirty="0" smtClean="0"/>
              <a:t>, 70%-е </a:t>
            </a:r>
            <a:r>
              <a:rPr lang="ru-RU" sz="1800" dirty="0" err="1" smtClean="0"/>
              <a:t>звичайне</a:t>
            </a:r>
            <a:r>
              <a:rPr lang="ru-RU" sz="1800" dirty="0" smtClean="0"/>
              <a:t> – </a:t>
            </a:r>
            <a:r>
              <a:rPr lang="ru-RU" sz="1800" dirty="0" err="1" smtClean="0"/>
              <a:t>жовтий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темно-жовтий</a:t>
            </a:r>
            <a:r>
              <a:rPr lang="ru-RU" sz="1800" dirty="0" smtClean="0"/>
              <a:t>, 60%-е, </a:t>
            </a:r>
            <a:r>
              <a:rPr lang="ru-RU" sz="1800" dirty="0" err="1" smtClean="0"/>
              <a:t>одержуване</a:t>
            </a:r>
            <a:r>
              <a:rPr lang="ru-RU" sz="1800" dirty="0" smtClean="0"/>
              <a:t> на </a:t>
            </a:r>
            <a:r>
              <a:rPr lang="ru-RU" sz="1800" dirty="0" err="1" smtClean="0"/>
              <a:t>основі</a:t>
            </a:r>
            <a:r>
              <a:rPr lang="ru-RU" sz="1800" dirty="0" smtClean="0"/>
              <a:t> </a:t>
            </a:r>
            <a:r>
              <a:rPr lang="ru-RU" sz="1800" dirty="0" err="1" smtClean="0"/>
              <a:t>жирової</a:t>
            </a:r>
            <a:r>
              <a:rPr lang="ru-RU" sz="1800" dirty="0" smtClean="0"/>
              <a:t> </a:t>
            </a:r>
            <a:r>
              <a:rPr lang="ru-RU" sz="1800" dirty="0" err="1" smtClean="0"/>
              <a:t>сировини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добавками </a:t>
            </a:r>
            <a:r>
              <a:rPr lang="ru-RU" sz="1800" dirty="0" err="1" smtClean="0"/>
              <a:t>нафтенових</a:t>
            </a:r>
            <a:r>
              <a:rPr lang="ru-RU" sz="1800" dirty="0" smtClean="0"/>
              <a:t> кислот, - </a:t>
            </a:r>
            <a:r>
              <a:rPr lang="ru-RU" sz="1800" dirty="0" err="1" smtClean="0"/>
              <a:t>темно-коричневий</a:t>
            </a:r>
            <a:r>
              <a:rPr lang="ru-RU" sz="1800" dirty="0" smtClean="0"/>
              <a:t> (</a:t>
            </a:r>
            <a:r>
              <a:rPr lang="ru-RU" sz="1800" dirty="0" err="1" smtClean="0"/>
              <a:t>застосовується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головним</a:t>
            </a:r>
            <a:r>
              <a:rPr lang="ru-RU" sz="1800" dirty="0" smtClean="0"/>
              <a:t> чином для </a:t>
            </a:r>
            <a:r>
              <a:rPr lang="ru-RU" sz="1800" dirty="0" err="1" smtClean="0"/>
              <a:t>технічних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цілей</a:t>
            </a:r>
            <a:r>
              <a:rPr lang="ru-RU" sz="1800" dirty="0" smtClean="0"/>
              <a:t>). </a:t>
            </a:r>
          </a:p>
          <a:p>
            <a:r>
              <a:rPr lang="ru-RU" sz="1800" dirty="0" smtClean="0"/>
              <a:t>З твердого </a:t>
            </a:r>
            <a:r>
              <a:rPr lang="ru-RU" sz="1800" dirty="0" err="1" smtClean="0"/>
              <a:t>господарського</a:t>
            </a:r>
            <a:r>
              <a:rPr lang="ru-RU" sz="1800" dirty="0" smtClean="0"/>
              <a:t> мила </a:t>
            </a:r>
            <a:r>
              <a:rPr lang="ru-RU" sz="1800" dirty="0" err="1" smtClean="0"/>
              <a:t>механічним</a:t>
            </a:r>
            <a:r>
              <a:rPr lang="ru-RU" sz="1800" dirty="0" smtClean="0"/>
              <a:t> шляхом у невеликих </a:t>
            </a:r>
            <a:r>
              <a:rPr lang="ru-RU" sz="1800" dirty="0" err="1" smtClean="0"/>
              <a:t>обсягах</a:t>
            </a:r>
            <a:r>
              <a:rPr lang="ru-RU" sz="1800" dirty="0" smtClean="0"/>
              <a:t> </a:t>
            </a:r>
            <a:r>
              <a:rPr lang="ru-RU" sz="1800" dirty="0" err="1" smtClean="0"/>
              <a:t>виготовляють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мильні</a:t>
            </a:r>
            <a:r>
              <a:rPr lang="ru-RU" sz="1800" dirty="0" smtClean="0"/>
              <a:t> порошки, </a:t>
            </a:r>
            <a:r>
              <a:rPr lang="ru-RU" sz="1800" dirty="0" err="1" smtClean="0"/>
              <a:t>гранули</a:t>
            </a:r>
            <a:r>
              <a:rPr lang="ru-RU" sz="1800" dirty="0" smtClean="0"/>
              <a:t>, стружку. Так, для </a:t>
            </a:r>
            <a:r>
              <a:rPr lang="ru-RU" sz="1800" dirty="0" err="1" smtClean="0"/>
              <a:t>одержання</a:t>
            </a:r>
            <a:r>
              <a:rPr lang="ru-RU" sz="1800" dirty="0" smtClean="0"/>
              <a:t> порошку </a:t>
            </a:r>
            <a:r>
              <a:rPr lang="ru-RU" sz="1800" dirty="0" err="1" smtClean="0"/>
              <a:t>суміш</a:t>
            </a:r>
            <a:r>
              <a:rPr lang="ru-RU" sz="1800" dirty="0" smtClean="0"/>
              <a:t> мила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соди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розпорошують</a:t>
            </a:r>
            <a:r>
              <a:rPr lang="ru-RU" sz="1800" dirty="0" smtClean="0"/>
              <a:t> у </a:t>
            </a:r>
            <a:r>
              <a:rPr lang="ru-RU" sz="1800" dirty="0" err="1" smtClean="0"/>
              <a:t>середовищі</a:t>
            </a:r>
            <a:r>
              <a:rPr lang="ru-RU" sz="1800" dirty="0" smtClean="0"/>
              <a:t> холодного </a:t>
            </a:r>
            <a:r>
              <a:rPr lang="ru-RU" sz="1800" dirty="0" err="1" smtClean="0"/>
              <a:t>повітря</a:t>
            </a:r>
            <a:r>
              <a:rPr lang="ru-RU" sz="1800" dirty="0" smtClean="0"/>
              <a:t>. </a:t>
            </a:r>
          </a:p>
          <a:p>
            <a:endParaRPr lang="ru-RU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"/>
            <a:ext cx="6629400" cy="714356"/>
          </a:xfrm>
        </p:spPr>
        <p:txBody>
          <a:bodyPr/>
          <a:lstStyle/>
          <a:p>
            <a:r>
              <a:rPr lang="uk-UA" dirty="0" smtClean="0"/>
              <a:t>                Клеї 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44" y="428604"/>
            <a:ext cx="8786874" cy="5072098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Клеї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полімери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сполуки</a:t>
            </a:r>
            <a:r>
              <a:rPr lang="ru-RU" dirty="0" smtClean="0"/>
              <a:t> на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для </a:t>
            </a:r>
            <a:r>
              <a:rPr lang="ru-RU" dirty="0" err="1" smtClean="0"/>
              <a:t>з’єднання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. </a:t>
            </a:r>
            <a:r>
              <a:rPr lang="ru-RU" dirty="0" err="1" smtClean="0"/>
              <a:t>Дія</a:t>
            </a:r>
            <a:r>
              <a:rPr lang="ru-RU" dirty="0" smtClean="0"/>
              <a:t> </a:t>
            </a:r>
            <a:r>
              <a:rPr lang="ru-RU" dirty="0" err="1" smtClean="0"/>
              <a:t>клеїв</a:t>
            </a:r>
            <a:r>
              <a:rPr lang="ru-RU" dirty="0" smtClean="0"/>
              <a:t> </a:t>
            </a:r>
            <a:r>
              <a:rPr lang="ru-RU" dirty="0" err="1" smtClean="0"/>
              <a:t>заснована</a:t>
            </a:r>
            <a:r>
              <a:rPr lang="ru-RU" dirty="0" smtClean="0"/>
              <a:t> на </a:t>
            </a:r>
            <a:r>
              <a:rPr lang="ru-RU" dirty="0" err="1" smtClean="0"/>
              <a:t>утворенні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ними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склеюючим</a:t>
            </a:r>
            <a:r>
              <a:rPr lang="ru-RU" dirty="0" smtClean="0"/>
              <a:t> </a:t>
            </a:r>
            <a:r>
              <a:rPr lang="ru-RU" dirty="0" err="1" smtClean="0"/>
              <a:t>матеріалом</a:t>
            </a:r>
            <a:r>
              <a:rPr lang="ru-RU" dirty="0" smtClean="0"/>
              <a:t> </a:t>
            </a:r>
            <a:r>
              <a:rPr lang="ru-RU" dirty="0" err="1" smtClean="0"/>
              <a:t>адгезії</a:t>
            </a:r>
            <a:r>
              <a:rPr lang="ru-RU" dirty="0" smtClean="0"/>
              <a:t>. В склад клею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полімери</a:t>
            </a:r>
            <a:r>
              <a:rPr lang="ru-RU" dirty="0" smtClean="0"/>
              <a:t> (</a:t>
            </a:r>
            <a:r>
              <a:rPr lang="ru-RU" dirty="0" err="1" smtClean="0"/>
              <a:t>клейкі</a:t>
            </a:r>
            <a:r>
              <a:rPr lang="ru-RU" dirty="0" smtClean="0"/>
              <a:t> речовини), </a:t>
            </a:r>
            <a:r>
              <a:rPr lang="ru-RU" dirty="0" err="1" smtClean="0"/>
              <a:t>розчинники</a:t>
            </a:r>
            <a:r>
              <a:rPr lang="ru-RU" dirty="0" smtClean="0"/>
              <a:t>, </a:t>
            </a:r>
            <a:r>
              <a:rPr lang="ru-RU" dirty="0" err="1" smtClean="0"/>
              <a:t>наповнювачі</a:t>
            </a:r>
            <a:r>
              <a:rPr lang="ru-RU" dirty="0" smtClean="0"/>
              <a:t>, </a:t>
            </a:r>
            <a:r>
              <a:rPr lang="ru-RU" dirty="0" err="1" smtClean="0"/>
              <a:t>пластифікатори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Безпечність</a:t>
            </a:r>
            <a:r>
              <a:rPr lang="ru-RU" dirty="0" smtClean="0"/>
              <a:t> клею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полімерів</a:t>
            </a:r>
            <a:r>
              <a:rPr lang="ru-RU" dirty="0" smtClean="0"/>
              <a:t>, </a:t>
            </a:r>
            <a:r>
              <a:rPr lang="ru-RU" dirty="0" err="1" smtClean="0"/>
              <a:t>розчинників</a:t>
            </a:r>
            <a:r>
              <a:rPr lang="ru-RU" dirty="0" smtClean="0"/>
              <a:t>, </a:t>
            </a:r>
            <a:r>
              <a:rPr lang="ru-RU" dirty="0" err="1" smtClean="0"/>
              <a:t>пластифікаторів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До </a:t>
            </a:r>
            <a:r>
              <a:rPr lang="ru-RU" dirty="0" err="1" smtClean="0"/>
              <a:t>функціональних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клеїв</a:t>
            </a:r>
            <a:r>
              <a:rPr lang="ru-RU" dirty="0" smtClean="0"/>
              <a:t> </a:t>
            </a:r>
            <a:r>
              <a:rPr lang="ru-RU" dirty="0" err="1" smtClean="0"/>
              <a:t>відносять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клеючу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, </a:t>
            </a:r>
            <a:r>
              <a:rPr lang="ru-RU" dirty="0" err="1" smtClean="0"/>
              <a:t>термічну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хімічну</a:t>
            </a:r>
            <a:r>
              <a:rPr lang="ru-RU" dirty="0" smtClean="0"/>
              <a:t> </a:t>
            </a:r>
            <a:r>
              <a:rPr lang="ru-RU" dirty="0" err="1" smtClean="0"/>
              <a:t>стійкість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універсальність</a:t>
            </a:r>
            <a:r>
              <a:rPr lang="ru-RU" dirty="0" smtClean="0"/>
              <a:t>. </a:t>
            </a:r>
            <a:r>
              <a:rPr lang="ru-RU" dirty="0" err="1" smtClean="0"/>
              <a:t>Надійність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довговічністю</a:t>
            </a:r>
            <a:r>
              <a:rPr lang="ru-RU" dirty="0" smtClean="0"/>
              <a:t> </a:t>
            </a:r>
            <a:r>
              <a:rPr lang="ru-RU" dirty="0" err="1" smtClean="0"/>
              <a:t>склеєних</a:t>
            </a:r>
            <a:r>
              <a:rPr lang="ru-RU" dirty="0" smtClean="0"/>
              <a:t> </a:t>
            </a:r>
            <a:r>
              <a:rPr lang="ru-RU" dirty="0" err="1" smtClean="0"/>
              <a:t>Клеї</a:t>
            </a:r>
            <a:r>
              <a:rPr lang="ru-RU" dirty="0" smtClean="0"/>
              <a:t> </a:t>
            </a:r>
            <a:r>
              <a:rPr lang="ru-RU" dirty="0" err="1" smtClean="0"/>
              <a:t>поділяють</a:t>
            </a:r>
            <a:r>
              <a:rPr lang="ru-RU" dirty="0" smtClean="0"/>
              <a:t> в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 . </a:t>
            </a:r>
          </a:p>
          <a:p>
            <a:r>
              <a:rPr lang="ru-RU" dirty="0" smtClean="0"/>
              <a:t>За </a:t>
            </a:r>
            <a:r>
              <a:rPr lang="ru-RU" dirty="0" err="1" smtClean="0"/>
              <a:t>призначенням</a:t>
            </a:r>
            <a:r>
              <a:rPr lang="ru-RU" dirty="0" smtClean="0"/>
              <a:t> </a:t>
            </a:r>
            <a:r>
              <a:rPr lang="ru-RU" dirty="0" err="1" smtClean="0"/>
              <a:t>клеї</a:t>
            </a:r>
            <a:r>
              <a:rPr lang="ru-RU" dirty="0" smtClean="0"/>
              <a:t> </a:t>
            </a:r>
            <a:r>
              <a:rPr lang="ru-RU" dirty="0" err="1" smtClean="0"/>
              <a:t>ділять</a:t>
            </a:r>
            <a:r>
              <a:rPr lang="ru-RU" dirty="0" smtClean="0"/>
              <a:t> на </a:t>
            </a:r>
            <a:r>
              <a:rPr lang="ru-RU" dirty="0" err="1" smtClean="0"/>
              <a:t>виробничі</a:t>
            </a:r>
            <a:r>
              <a:rPr lang="ru-RU" dirty="0" smtClean="0"/>
              <a:t> (для </a:t>
            </a:r>
            <a:r>
              <a:rPr lang="ru-RU" dirty="0" err="1" smtClean="0"/>
              <a:t>з’єднань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побутові</a:t>
            </a:r>
            <a:r>
              <a:rPr lang="ru-RU" dirty="0" smtClean="0"/>
              <a:t> (</a:t>
            </a:r>
            <a:r>
              <a:rPr lang="ru-RU" dirty="0" err="1" smtClean="0"/>
              <a:t>для</a:t>
            </a:r>
            <a:r>
              <a:rPr lang="ru-RU" dirty="0" smtClean="0"/>
              <a:t> ремонту, </a:t>
            </a:r>
            <a:r>
              <a:rPr lang="ru-RU" dirty="0" err="1" smtClean="0"/>
              <a:t>склеювання</a:t>
            </a:r>
            <a:r>
              <a:rPr lang="ru-RU" dirty="0" smtClean="0"/>
              <a:t>). </a:t>
            </a:r>
          </a:p>
          <a:p>
            <a:r>
              <a:rPr lang="ru-RU" dirty="0" smtClean="0"/>
              <a:t>За </a:t>
            </a:r>
            <a:r>
              <a:rPr lang="ru-RU" dirty="0" err="1" smtClean="0"/>
              <a:t>походженням</a:t>
            </a:r>
            <a:r>
              <a:rPr lang="ru-RU" dirty="0" smtClean="0"/>
              <a:t> </a:t>
            </a:r>
            <a:r>
              <a:rPr lang="ru-RU" dirty="0" err="1" smtClean="0"/>
              <a:t>клейової</a:t>
            </a:r>
            <a:r>
              <a:rPr lang="ru-RU" dirty="0" smtClean="0"/>
              <a:t> речовини </a:t>
            </a:r>
            <a:r>
              <a:rPr lang="ru-RU" dirty="0" err="1" smtClean="0"/>
              <a:t>клеї</a:t>
            </a:r>
            <a:r>
              <a:rPr lang="ru-RU" dirty="0" smtClean="0"/>
              <a:t> </a:t>
            </a:r>
            <a:r>
              <a:rPr lang="ru-RU" dirty="0" err="1" smtClean="0"/>
              <a:t>поділяють</a:t>
            </a:r>
            <a:r>
              <a:rPr lang="ru-RU" dirty="0" smtClean="0"/>
              <a:t> на </a:t>
            </a:r>
            <a:r>
              <a:rPr lang="ru-RU" dirty="0" err="1" smtClean="0"/>
              <a:t>синтетичні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штучні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Синтетичні</a:t>
            </a:r>
            <a:r>
              <a:rPr lang="ru-RU" dirty="0" smtClean="0"/>
              <a:t> </a:t>
            </a:r>
            <a:r>
              <a:rPr lang="ru-RU" dirty="0" err="1" smtClean="0"/>
              <a:t>клеї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</a:t>
            </a:r>
            <a:r>
              <a:rPr lang="ru-RU" dirty="0" err="1" smtClean="0"/>
              <a:t>високою</a:t>
            </a:r>
            <a:r>
              <a:rPr lang="ru-RU" dirty="0" smtClean="0"/>
              <a:t> </a:t>
            </a:r>
            <a:r>
              <a:rPr lang="ru-RU" dirty="0" err="1" smtClean="0"/>
              <a:t>міцністю</a:t>
            </a:r>
            <a:r>
              <a:rPr lang="ru-RU" dirty="0" smtClean="0"/>
              <a:t> </a:t>
            </a:r>
            <a:r>
              <a:rPr lang="ru-RU" dirty="0" err="1" smtClean="0"/>
              <a:t>склеювання</a:t>
            </a:r>
            <a:r>
              <a:rPr lang="ru-RU" dirty="0" smtClean="0"/>
              <a:t>, </a:t>
            </a:r>
            <a:r>
              <a:rPr lang="ru-RU" dirty="0" err="1" smtClean="0"/>
              <a:t>хімічною</a:t>
            </a:r>
            <a:r>
              <a:rPr lang="ru-RU" dirty="0" smtClean="0"/>
              <a:t> </a:t>
            </a:r>
            <a:r>
              <a:rPr lang="ru-RU" dirty="0" err="1" smtClean="0"/>
              <a:t>стійкістю</a:t>
            </a:r>
            <a:r>
              <a:rPr lang="ru-RU" dirty="0" smtClean="0"/>
              <a:t>, </a:t>
            </a:r>
            <a:r>
              <a:rPr lang="ru-RU" dirty="0" err="1" smtClean="0"/>
              <a:t>водостійкістю</a:t>
            </a:r>
            <a:r>
              <a:rPr lang="ru-RU" dirty="0" smtClean="0"/>
              <a:t>, </a:t>
            </a:r>
            <a:r>
              <a:rPr lang="ru-RU" dirty="0" err="1" smtClean="0"/>
              <a:t>здатністю</a:t>
            </a:r>
            <a:r>
              <a:rPr lang="ru-RU" dirty="0" smtClean="0"/>
              <a:t> </a:t>
            </a:r>
            <a:r>
              <a:rPr lang="ru-RU" dirty="0" err="1" smtClean="0"/>
              <a:t>склеювати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, </a:t>
            </a:r>
            <a:r>
              <a:rPr lang="ru-RU" dirty="0" err="1" smtClean="0"/>
              <a:t>кераміку</a:t>
            </a:r>
            <a:r>
              <a:rPr lang="ru-RU" dirty="0" smtClean="0"/>
              <a:t>, </a:t>
            </a:r>
            <a:r>
              <a:rPr lang="ru-RU" dirty="0" err="1" smtClean="0"/>
              <a:t>скло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поширеними</a:t>
            </a:r>
            <a:r>
              <a:rPr lang="ru-RU" dirty="0" smtClean="0"/>
              <a:t> </a:t>
            </a:r>
            <a:r>
              <a:rPr lang="ru-RU" dirty="0" err="1" smtClean="0"/>
              <a:t>являються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клеї</a:t>
            </a:r>
            <a:r>
              <a:rPr lang="ru-RU" dirty="0" smtClean="0"/>
              <a:t>: </a:t>
            </a:r>
          </a:p>
          <a:p>
            <a:r>
              <a:rPr lang="ru-RU" dirty="0" smtClean="0"/>
              <a:t>-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полівінілхлориду</a:t>
            </a:r>
            <a:r>
              <a:rPr lang="ru-RU" dirty="0" smtClean="0"/>
              <a:t> – МЦ-1, ПВХ; </a:t>
            </a:r>
          </a:p>
          <a:p>
            <a:r>
              <a:rPr lang="ru-RU" dirty="0" smtClean="0"/>
              <a:t>-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полі</a:t>
            </a:r>
            <a:r>
              <a:rPr lang="ru-RU" dirty="0" smtClean="0"/>
              <a:t> </a:t>
            </a:r>
            <a:r>
              <a:rPr lang="ru-RU" dirty="0" err="1" smtClean="0"/>
              <a:t>вінілацетату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похідних</a:t>
            </a:r>
            <a:r>
              <a:rPr lang="ru-RU" dirty="0" smtClean="0"/>
              <a:t> – ПВА, </a:t>
            </a:r>
            <a:r>
              <a:rPr lang="ru-RU" dirty="0" err="1" smtClean="0"/>
              <a:t>полі</a:t>
            </a:r>
            <a:r>
              <a:rPr lang="ru-RU" dirty="0" smtClean="0"/>
              <a:t> </a:t>
            </a:r>
            <a:r>
              <a:rPr lang="ru-RU" dirty="0" err="1" smtClean="0"/>
              <a:t>вінілацетат</a:t>
            </a:r>
            <a:r>
              <a:rPr lang="ru-RU" dirty="0" smtClean="0"/>
              <a:t>; </a:t>
            </a:r>
          </a:p>
          <a:p>
            <a:r>
              <a:rPr lang="ru-RU" dirty="0" smtClean="0"/>
              <a:t>-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модифікованих</a:t>
            </a:r>
            <a:r>
              <a:rPr lang="ru-RU" dirty="0" smtClean="0"/>
              <a:t> фенол </a:t>
            </a:r>
            <a:r>
              <a:rPr lang="ru-RU" dirty="0" err="1" smtClean="0"/>
              <a:t>формальдегідних</a:t>
            </a:r>
            <a:r>
              <a:rPr lang="ru-RU" dirty="0" smtClean="0"/>
              <a:t> смол – БФ-2, БФ-4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двокомпонентні</a:t>
            </a:r>
            <a:r>
              <a:rPr lang="ru-RU" dirty="0" smtClean="0"/>
              <a:t> – </a:t>
            </a:r>
            <a:r>
              <a:rPr lang="ru-RU" dirty="0" err="1" smtClean="0"/>
              <a:t>епоксидний</a:t>
            </a:r>
            <a:r>
              <a:rPr lang="ru-RU" dirty="0" smtClean="0"/>
              <a:t>, </a:t>
            </a:r>
            <a:r>
              <a:rPr lang="ru-RU" dirty="0" err="1" smtClean="0"/>
              <a:t>уретановий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., в </a:t>
            </a:r>
            <a:r>
              <a:rPr lang="ru-RU" dirty="0" err="1" smtClean="0"/>
              <a:t>які</a:t>
            </a:r>
            <a:r>
              <a:rPr lang="ru-RU" dirty="0" smtClean="0"/>
              <a:t> перед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добавляють</a:t>
            </a:r>
            <a:r>
              <a:rPr lang="ru-RU" dirty="0" smtClean="0"/>
              <a:t> </a:t>
            </a:r>
            <a:r>
              <a:rPr lang="ru-RU" dirty="0" err="1" smtClean="0"/>
              <a:t>затвердувач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Штучні</a:t>
            </a:r>
            <a:r>
              <a:rPr lang="ru-RU" dirty="0" smtClean="0"/>
              <a:t> </a:t>
            </a:r>
            <a:r>
              <a:rPr lang="ru-RU" dirty="0" err="1" smtClean="0"/>
              <a:t>клеї</a:t>
            </a:r>
            <a:r>
              <a:rPr lang="ru-RU" dirty="0" smtClean="0"/>
              <a:t> </a:t>
            </a:r>
            <a:r>
              <a:rPr lang="ru-RU" dirty="0" err="1" smtClean="0"/>
              <a:t>характеризуються</a:t>
            </a:r>
            <a:r>
              <a:rPr lang="ru-RU" dirty="0" smtClean="0"/>
              <a:t> </a:t>
            </a:r>
            <a:r>
              <a:rPr lang="ru-RU" dirty="0" err="1" smtClean="0"/>
              <a:t>стійкістю</a:t>
            </a:r>
            <a:r>
              <a:rPr lang="ru-RU" dirty="0" smtClean="0"/>
              <a:t> до </a:t>
            </a:r>
            <a:r>
              <a:rPr lang="ru-RU" dirty="0" err="1" smtClean="0"/>
              <a:t>дії</a:t>
            </a:r>
            <a:r>
              <a:rPr lang="ru-RU" dirty="0" smtClean="0"/>
              <a:t> води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мікроорганізмів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клеї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целюлози</a:t>
            </a:r>
            <a:r>
              <a:rPr lang="ru-RU" dirty="0" smtClean="0"/>
              <a:t>, </a:t>
            </a:r>
            <a:r>
              <a:rPr lang="ru-RU" dirty="0" err="1" smtClean="0"/>
              <a:t>крохмалю</a:t>
            </a:r>
            <a:r>
              <a:rPr lang="ru-RU" dirty="0" smtClean="0"/>
              <a:t>, </a:t>
            </a:r>
            <a:r>
              <a:rPr lang="ru-RU" dirty="0" err="1" smtClean="0"/>
              <a:t>білків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силікатів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До </a:t>
            </a:r>
            <a:r>
              <a:rPr lang="ru-RU" dirty="0" err="1" smtClean="0"/>
              <a:t>нітроцелюлозних</a:t>
            </a:r>
            <a:r>
              <a:rPr lang="ru-RU" dirty="0" smtClean="0"/>
              <a:t> </a:t>
            </a:r>
            <a:r>
              <a:rPr lang="ru-RU" dirty="0" err="1" smtClean="0"/>
              <a:t>відносять</a:t>
            </a:r>
            <a:r>
              <a:rPr lang="ru-RU" dirty="0" smtClean="0"/>
              <a:t> клей КМЦ-Н (для </a:t>
            </a:r>
            <a:r>
              <a:rPr lang="ru-RU" dirty="0" err="1" smtClean="0"/>
              <a:t>приклеювання</a:t>
            </a:r>
            <a:r>
              <a:rPr lang="ru-RU" dirty="0" smtClean="0"/>
              <a:t> </a:t>
            </a:r>
            <a:r>
              <a:rPr lang="ru-RU" dirty="0" err="1" smtClean="0"/>
              <a:t>миючих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паперових</a:t>
            </a:r>
            <a:r>
              <a:rPr lang="ru-RU" dirty="0" smtClean="0"/>
              <a:t> шпалер), АГО, </a:t>
            </a:r>
            <a:r>
              <a:rPr lang="ru-RU" dirty="0" err="1" smtClean="0"/>
              <a:t>Нітроцелюлозний</a:t>
            </a:r>
            <a:r>
              <a:rPr lang="ru-RU" dirty="0" smtClean="0"/>
              <a:t>, </a:t>
            </a:r>
            <a:r>
              <a:rPr lang="ru-RU" dirty="0" err="1" smtClean="0"/>
              <a:t>Суперцімент</a:t>
            </a:r>
            <a:r>
              <a:rPr lang="ru-RU" dirty="0" smtClean="0"/>
              <a:t>; до </a:t>
            </a:r>
            <a:r>
              <a:rPr lang="ru-RU" dirty="0" err="1" smtClean="0"/>
              <a:t>крохмальних</a:t>
            </a:r>
            <a:r>
              <a:rPr lang="ru-RU" dirty="0" smtClean="0"/>
              <a:t> – </a:t>
            </a:r>
            <a:r>
              <a:rPr lang="ru-RU" dirty="0" err="1" smtClean="0"/>
              <a:t>шпалерний</a:t>
            </a:r>
            <a:r>
              <a:rPr lang="ru-RU" dirty="0" smtClean="0"/>
              <a:t>;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білкових</a:t>
            </a:r>
            <a:r>
              <a:rPr lang="ru-RU" dirty="0" smtClean="0"/>
              <a:t> – </a:t>
            </a:r>
            <a:r>
              <a:rPr lang="ru-RU" dirty="0" err="1" smtClean="0"/>
              <a:t>столярний</a:t>
            </a:r>
            <a:r>
              <a:rPr lang="ru-RU" dirty="0" smtClean="0"/>
              <a:t>, </a:t>
            </a:r>
            <a:r>
              <a:rPr lang="ru-RU" dirty="0" err="1" smtClean="0"/>
              <a:t>кістяний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казеїновий</a:t>
            </a:r>
            <a:r>
              <a:rPr lang="ru-RU" dirty="0" smtClean="0"/>
              <a:t>;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силікатних</a:t>
            </a:r>
            <a:r>
              <a:rPr lang="ru-RU" dirty="0" smtClean="0"/>
              <a:t> – </a:t>
            </a:r>
            <a:r>
              <a:rPr lang="ru-RU" dirty="0" err="1" smtClean="0"/>
              <a:t>силікатний</a:t>
            </a:r>
            <a:r>
              <a:rPr lang="ru-RU" dirty="0" smtClean="0"/>
              <a:t> </a:t>
            </a:r>
            <a:r>
              <a:rPr lang="ru-RU" dirty="0" err="1" smtClean="0"/>
              <a:t>канторський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По </a:t>
            </a:r>
            <a:r>
              <a:rPr lang="ru-RU" dirty="0" err="1" smtClean="0"/>
              <a:t>універсальності</a:t>
            </a:r>
            <a:r>
              <a:rPr lang="ru-RU" dirty="0" smtClean="0"/>
              <a:t>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клеї</a:t>
            </a:r>
            <a:r>
              <a:rPr lang="ru-RU" dirty="0" smtClean="0"/>
              <a:t> </a:t>
            </a:r>
            <a:r>
              <a:rPr lang="ru-RU" dirty="0" err="1" smtClean="0"/>
              <a:t>одноцільові</a:t>
            </a:r>
            <a:r>
              <a:rPr lang="ru-RU" dirty="0" smtClean="0"/>
              <a:t> (для </a:t>
            </a:r>
            <a:r>
              <a:rPr lang="ru-RU" dirty="0" err="1" smtClean="0"/>
              <a:t>склеювання</a:t>
            </a:r>
            <a:r>
              <a:rPr lang="ru-RU" dirty="0" smtClean="0"/>
              <a:t> </a:t>
            </a:r>
            <a:r>
              <a:rPr lang="ru-RU" dirty="0" err="1" smtClean="0"/>
              <a:t>паперу</a:t>
            </a:r>
            <a:r>
              <a:rPr lang="ru-RU" dirty="0" smtClean="0"/>
              <a:t>), </a:t>
            </a:r>
            <a:r>
              <a:rPr lang="ru-RU" dirty="0" err="1" smtClean="0"/>
              <a:t>напівуніверсальні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універсальні</a:t>
            </a:r>
            <a:r>
              <a:rPr lang="ru-RU" dirty="0" smtClean="0"/>
              <a:t> (</a:t>
            </a:r>
            <a:r>
              <a:rPr lang="ru-RU" dirty="0" err="1" smtClean="0"/>
              <a:t>для</a:t>
            </a:r>
            <a:r>
              <a:rPr lang="ru-RU" dirty="0" smtClean="0"/>
              <a:t> </a:t>
            </a:r>
            <a:r>
              <a:rPr lang="ru-RU" dirty="0" err="1" smtClean="0"/>
              <a:t>склеювання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). </a:t>
            </a:r>
          </a:p>
          <a:p>
            <a:r>
              <a:rPr lang="ru-RU" dirty="0" smtClean="0"/>
              <a:t>По </a:t>
            </a:r>
            <a:r>
              <a:rPr lang="ru-RU" dirty="0" err="1" smtClean="0"/>
              <a:t>консистенції</a:t>
            </a:r>
            <a:r>
              <a:rPr lang="ru-RU" dirty="0" smtClean="0"/>
              <a:t> </a:t>
            </a:r>
            <a:r>
              <a:rPr lang="ru-RU" dirty="0" err="1" smtClean="0"/>
              <a:t>клеї</a:t>
            </a:r>
            <a:r>
              <a:rPr lang="ru-RU" dirty="0" smtClean="0"/>
              <a:t> </a:t>
            </a:r>
            <a:r>
              <a:rPr lang="ru-RU" dirty="0" err="1" smtClean="0"/>
              <a:t>бувають</a:t>
            </a:r>
            <a:r>
              <a:rPr lang="ru-RU" dirty="0" smtClean="0"/>
              <a:t> </a:t>
            </a:r>
            <a:r>
              <a:rPr lang="ru-RU" dirty="0" err="1" smtClean="0"/>
              <a:t>тверді</a:t>
            </a:r>
            <a:r>
              <a:rPr lang="ru-RU" dirty="0" smtClean="0"/>
              <a:t> (у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гранця</a:t>
            </a:r>
            <a:r>
              <a:rPr lang="ru-RU" dirty="0" smtClean="0"/>
              <a:t>, </a:t>
            </a:r>
            <a:r>
              <a:rPr lang="ru-RU" dirty="0" err="1" smtClean="0"/>
              <a:t>порошків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рідкі</a:t>
            </a:r>
            <a:r>
              <a:rPr lang="ru-RU" dirty="0" smtClean="0"/>
              <a:t> (у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розчинів</a:t>
            </a:r>
            <a:r>
              <a:rPr lang="ru-RU" dirty="0" smtClean="0"/>
              <a:t>, </a:t>
            </a:r>
            <a:r>
              <a:rPr lang="ru-RU" dirty="0" err="1" smtClean="0"/>
              <a:t>емульсій</a:t>
            </a:r>
            <a:r>
              <a:rPr lang="ru-RU" dirty="0" smtClean="0"/>
              <a:t>, </a:t>
            </a:r>
            <a:r>
              <a:rPr lang="ru-RU" dirty="0" err="1" smtClean="0"/>
              <a:t>маси</a:t>
            </a:r>
            <a:r>
              <a:rPr lang="ru-RU" dirty="0" smtClean="0"/>
              <a:t>). </a:t>
            </a:r>
          </a:p>
          <a:p>
            <a:r>
              <a:rPr lang="ru-RU" dirty="0" smtClean="0"/>
              <a:t>За характером </a:t>
            </a:r>
            <a:r>
              <a:rPr lang="ru-RU" dirty="0" err="1" smtClean="0"/>
              <a:t>затвердіння</a:t>
            </a:r>
            <a:r>
              <a:rPr lang="ru-RU" dirty="0" smtClean="0"/>
              <a:t> </a:t>
            </a:r>
            <a:r>
              <a:rPr lang="ru-RU" dirty="0" err="1" smtClean="0"/>
              <a:t>клеї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холодної</a:t>
            </a:r>
            <a:r>
              <a:rPr lang="ru-RU" dirty="0" smtClean="0"/>
              <a:t> (при </a:t>
            </a:r>
            <a:r>
              <a:rPr lang="ru-RU" dirty="0" err="1" smtClean="0"/>
              <a:t>кімнатній</a:t>
            </a:r>
            <a:r>
              <a:rPr lang="ru-RU" dirty="0" smtClean="0"/>
              <a:t> </a:t>
            </a:r>
            <a:r>
              <a:rPr lang="ru-RU" dirty="0" err="1" smtClean="0"/>
              <a:t>температурі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гарячої</a:t>
            </a:r>
            <a:r>
              <a:rPr lang="ru-RU" dirty="0" smtClean="0"/>
              <a:t> (</a:t>
            </a:r>
            <a:r>
              <a:rPr lang="ru-RU" dirty="0" err="1" smtClean="0"/>
              <a:t>при</a:t>
            </a:r>
            <a:r>
              <a:rPr lang="ru-RU" dirty="0" smtClean="0"/>
              <a:t> </a:t>
            </a:r>
            <a:r>
              <a:rPr lang="ru-RU" dirty="0" err="1" smtClean="0"/>
              <a:t>нагріванні</a:t>
            </a:r>
            <a:r>
              <a:rPr lang="ru-RU" dirty="0" smtClean="0"/>
              <a:t>) сушки. </a:t>
            </a:r>
          </a:p>
          <a:p>
            <a:endParaRPr lang="ru-RU" dirty="0"/>
          </a:p>
        </p:txBody>
      </p:sp>
      <p:pic>
        <p:nvPicPr>
          <p:cNvPr id="4" name="Рисунок 3" descr="paper_tube_paper_can_for_adhesive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42844" y="5286388"/>
            <a:ext cx="8892032" cy="13525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48</TotalTime>
  <Words>2374</Words>
  <Application>Microsoft Office PowerPoint</Application>
  <PresentationFormat>Экран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Техническая</vt:lpstr>
      <vt:lpstr>Роль хімії в побуті</vt:lpstr>
      <vt:lpstr> </vt:lpstr>
      <vt:lpstr>Слайд 3</vt:lpstr>
      <vt:lpstr>Поняття про синтетичні миючі засоби (СМЗ) та мило  </vt:lpstr>
      <vt:lpstr>Слайд 5</vt:lpstr>
      <vt:lpstr> </vt:lpstr>
      <vt:lpstr>Слайд 7</vt:lpstr>
      <vt:lpstr>Слайд 8</vt:lpstr>
      <vt:lpstr>                Клеї </vt:lpstr>
      <vt:lpstr>Лакофарбові матеріали </vt:lpstr>
      <vt:lpstr>Слайд 11</vt:lpstr>
      <vt:lpstr>Слайд 12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хімії в побуті</dc:title>
  <dc:creator>Катя</dc:creator>
  <cp:lastModifiedBy>User 2013</cp:lastModifiedBy>
  <cp:revision>6</cp:revision>
  <dcterms:created xsi:type="dcterms:W3CDTF">2012-05-10T16:25:59Z</dcterms:created>
  <dcterms:modified xsi:type="dcterms:W3CDTF">2015-01-27T12:14:17Z</dcterms:modified>
</cp:coreProperties>
</file>