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63" autoAdjust="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4D6052-A40A-4764-98EE-A7FF35316944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43D99-6201-4918-B942-2BB61ACF8C1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43D99-6201-4918-B942-2BB61ACF8C1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826A-F6CA-4DDD-9016-E8E34F31D12D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4D42-6AAB-4484-A8FA-99813676C9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826A-F6CA-4DDD-9016-E8E34F31D12D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4D42-6AAB-4484-A8FA-99813676C9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826A-F6CA-4DDD-9016-E8E34F31D12D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4D42-6AAB-4484-A8FA-99813676C9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826A-F6CA-4DDD-9016-E8E34F31D12D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4D42-6AAB-4484-A8FA-99813676C9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826A-F6CA-4DDD-9016-E8E34F31D12D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4D42-6AAB-4484-A8FA-99813676C9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826A-F6CA-4DDD-9016-E8E34F31D12D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4D42-6AAB-4484-A8FA-99813676C9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826A-F6CA-4DDD-9016-E8E34F31D12D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4D42-6AAB-4484-A8FA-99813676C9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826A-F6CA-4DDD-9016-E8E34F31D12D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4D42-6AAB-4484-A8FA-99813676C9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826A-F6CA-4DDD-9016-E8E34F31D12D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4D42-6AAB-4484-A8FA-99813676C9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826A-F6CA-4DDD-9016-E8E34F31D12D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4D42-6AAB-4484-A8FA-99813676C9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826A-F6CA-4DDD-9016-E8E34F31D12D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4324D42-6AAB-4484-A8FA-99813676C9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11826A-F6CA-4DDD-9016-E8E34F31D12D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324D42-6AAB-4484-A8FA-99813676C92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142984"/>
            <a:ext cx="8143932" cy="2786082"/>
          </a:xfrm>
        </p:spPr>
        <p:txBody>
          <a:bodyPr>
            <a:prstTxWarp prst="textCanUp">
              <a:avLst>
                <a:gd name="adj" fmla="val 74623"/>
              </a:avLst>
            </a:prstTxWarp>
            <a:normAutofit/>
          </a:bodyPr>
          <a:lstStyle/>
          <a:p>
            <a:pPr algn="ctr"/>
            <a:r>
              <a:rPr lang="uk-UA" sz="3600" dirty="0" smtClean="0"/>
              <a:t>Мінеральні добрива</a:t>
            </a:r>
            <a:br>
              <a:rPr lang="uk-UA" sz="3600" dirty="0" smtClean="0"/>
            </a:br>
            <a:r>
              <a:rPr lang="uk-UA" sz="36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Нітрати</a:t>
            </a:r>
            <a:endParaRPr lang="ru-RU" sz="3600" dirty="0">
              <a:solidFill>
                <a:schemeClr val="accent6">
                  <a:lumMod val="7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38100" dist="25400" dir="5400000" algn="tl" rotWithShape="0">
                  <a:srgbClr val="000000">
                    <a:alpha val="43000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929198"/>
            <a:ext cx="7854696" cy="157163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</a:t>
            </a:r>
            <a:r>
              <a:rPr lang="uk-UA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резентація</a:t>
            </a:r>
          </a:p>
          <a:p>
            <a:r>
              <a:rPr lang="uk-UA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учениці 10 класу</a:t>
            </a:r>
          </a:p>
          <a:p>
            <a:r>
              <a:rPr lang="uk-UA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Доліни Наталії</a:t>
            </a:r>
            <a:r>
              <a:rPr lang="uk-UA" sz="3200" dirty="0" smtClean="0"/>
              <a:t>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358246" cy="1357322"/>
          </a:xfrm>
        </p:spPr>
        <p:txBody>
          <a:bodyPr>
            <a:prstTxWarp prst="textCanUp">
              <a:avLst>
                <a:gd name="adj" fmla="val 66667"/>
              </a:avLst>
            </a:prstTxWarp>
          </a:bodyPr>
          <a:lstStyle/>
          <a:p>
            <a:r>
              <a:rPr lang="uk-UA" sz="54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Поводження з нітратами</a:t>
            </a:r>
            <a:endParaRPr lang="ru-RU" sz="54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143116"/>
            <a:ext cx="7772400" cy="4000528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В сільському господарстві, у харчовій промисловості з нітратами</a:t>
            </a:r>
            <a:endParaRPr lang="ru-RU" dirty="0" smtClean="0"/>
          </a:p>
          <a:p>
            <a:r>
              <a:rPr lang="uk-UA" dirty="0" smtClean="0"/>
              <a:t>треба поводитися грамотно: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неухильно дотримуватися норм внесення їх у грунт, запобігати надлишку</a:t>
            </a:r>
            <a:endParaRPr lang="ru-RU" dirty="0" smtClean="0"/>
          </a:p>
          <a:p>
            <a:r>
              <a:rPr lang="uk-UA" dirty="0" smtClean="0"/>
              <a:t>нітратів, тоді їх вміст у фруктах, овочах та інших продуктах не</a:t>
            </a:r>
            <a:endParaRPr lang="ru-RU" dirty="0" smtClean="0"/>
          </a:p>
          <a:p>
            <a:r>
              <a:rPr lang="uk-UA" dirty="0" smtClean="0"/>
              <a:t>перевищуватиме гранично допустимої концентрації (5 мг/кг на добу).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Зменшити кількість нітратів можна, якщо всі овочі, плоди, в тому числі</a:t>
            </a:r>
            <a:endParaRPr lang="ru-RU" dirty="0" smtClean="0"/>
          </a:p>
          <a:p>
            <a:r>
              <a:rPr lang="uk-UA" dirty="0" smtClean="0"/>
              <a:t>цитрусові, перед вживанням ретельно помити гарячою водою, після чого</a:t>
            </a:r>
            <a:endParaRPr lang="ru-RU" dirty="0" smtClean="0"/>
          </a:p>
          <a:p>
            <a:r>
              <a:rPr lang="uk-UA" dirty="0" smtClean="0"/>
              <a:t>яблука, огірки почистити, а з моркви вирізати серцевину. Зниженню</a:t>
            </a:r>
            <a:endParaRPr lang="ru-RU" dirty="0" smtClean="0"/>
          </a:p>
          <a:p>
            <a:r>
              <a:rPr lang="uk-UA" dirty="0" smtClean="0"/>
              <a:t>шкідливого впливу на організм нітратів і нітритів сприяє вживання</a:t>
            </a:r>
            <a:endParaRPr lang="ru-RU" dirty="0" smtClean="0"/>
          </a:p>
          <a:p>
            <a:r>
              <a:rPr lang="uk-UA" dirty="0" smtClean="0"/>
              <a:t>вітамінів, особливо А, Є, В9.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785794"/>
            <a:ext cx="7899300" cy="1285884"/>
          </a:xfrm>
        </p:spPr>
        <p:txBody>
          <a:bodyPr>
            <a:prstTxWarp prst="textCurveUp">
              <a:avLst/>
            </a:prstTxWarp>
          </a:bodyPr>
          <a:lstStyle/>
          <a:p>
            <a:r>
              <a:rPr lang="uk-UA" sz="44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3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Шкідливий вплив на організм</a:t>
            </a:r>
            <a:endParaRPr lang="ru-RU" sz="440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3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510418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Потрапляючи в кров, окислюють двовалентне залізо у тривалентне. При цьому утворюється метгемоглобін, нездатний переносити кисень до тканин і органів, в результаті чого може спостерігатися задуха. Загроза для життя починає виникати тоді, коли рівень метгемоглобіну в крові досягає 20% і вище. Знижується тиск крові і порушуються функції печінки. В результаті чого зменшується фізична та розумова активність людини.  </a:t>
            </a:r>
            <a:endParaRPr lang="ru-RU" dirty="0" smtClean="0"/>
          </a:p>
          <a:p>
            <a:r>
              <a:rPr lang="uk-UA" dirty="0" smtClean="0"/>
              <a:t>Небезпека надходження нітратів в організм у підвищених кількостях зв'язується з їх вираженим канцерогенну дію. </a:t>
            </a:r>
            <a:endParaRPr lang="ru-RU" dirty="0" smtClean="0"/>
          </a:p>
          <a:p>
            <a:r>
              <a:rPr lang="uk-UA" dirty="0" smtClean="0"/>
              <a:t> Непрямим підтвердженням канцерогенності нітратів залишається той факт, що в осіб зі зниженою кислотністю шлункового соку більш висока частота раку шлунка. 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857232"/>
            <a:ext cx="7772400" cy="1071570"/>
          </a:xfrm>
        </p:spPr>
        <p:txBody>
          <a:bodyPr>
            <a:prstTxWarp prst="textInflateTop">
              <a:avLst/>
            </a:prstTxWarp>
          </a:bodyPr>
          <a:lstStyle/>
          <a:p>
            <a:r>
              <a:rPr lang="uk-UA" sz="32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Виявлення нітратів</a:t>
            </a:r>
            <a:endParaRPr lang="ru-RU" sz="32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214554"/>
            <a:ext cx="7899300" cy="407196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uk-UA" dirty="0" smtClean="0"/>
              <a:t> У продуктах</a:t>
            </a:r>
          </a:p>
          <a:p>
            <a:r>
              <a:rPr lang="uk-UA" dirty="0" smtClean="0"/>
              <a:t>2 </a:t>
            </a:r>
            <a:r>
              <a:rPr lang="uk-UA" dirty="0" err="1" smtClean="0"/>
              <a:t>мл</a:t>
            </a:r>
            <a:r>
              <a:rPr lang="uk-UA" dirty="0" smtClean="0"/>
              <a:t> розведеного соку, взятого із середньої частини плоду, змішуємо з 1 </a:t>
            </a:r>
            <a:r>
              <a:rPr lang="uk-UA" dirty="0" err="1" smtClean="0"/>
              <a:t>мл</a:t>
            </a:r>
            <a:r>
              <a:rPr lang="uk-UA" dirty="0" smtClean="0"/>
              <a:t> розчину риванолу в кислоті й додаємо цинковий порошок. Якщо в розчині міститься понад 200 мг/л нітратів, то з</a:t>
            </a:r>
            <a:r>
              <a:rPr lang="en-US" dirty="0" smtClean="0"/>
              <a:t>’</a:t>
            </a:r>
            <a:r>
              <a:rPr lang="uk-UA" dirty="0" smtClean="0"/>
              <a:t>являється блідо-рожеве забарвлення!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 У воді</a:t>
            </a:r>
          </a:p>
          <a:p>
            <a:r>
              <a:rPr lang="uk-UA" dirty="0" smtClean="0"/>
              <a:t> до 1 </a:t>
            </a:r>
            <a:r>
              <a:rPr lang="uk-UA" dirty="0" err="1" smtClean="0"/>
              <a:t>мл</a:t>
            </a:r>
            <a:r>
              <a:rPr lang="uk-UA" dirty="0" smtClean="0"/>
              <a:t> води, що досліджуємо, додаємо 2 </a:t>
            </a:r>
            <a:r>
              <a:rPr lang="uk-UA" dirty="0" err="1" smtClean="0"/>
              <a:t>мл</a:t>
            </a:r>
            <a:r>
              <a:rPr lang="uk-UA" dirty="0" smtClean="0"/>
              <a:t> фізіологічного розчину. Потім 2 </a:t>
            </a:r>
            <a:r>
              <a:rPr lang="uk-UA" dirty="0" err="1" smtClean="0"/>
              <a:t>мл</a:t>
            </a:r>
            <a:r>
              <a:rPr lang="uk-UA" dirty="0" smtClean="0"/>
              <a:t> отриманого розчину змішуємо з 1 </a:t>
            </a:r>
            <a:r>
              <a:rPr lang="uk-UA" dirty="0" err="1" smtClean="0"/>
              <a:t>мл</a:t>
            </a:r>
            <a:r>
              <a:rPr lang="uk-UA" dirty="0" smtClean="0"/>
              <a:t> </a:t>
            </a:r>
            <a:r>
              <a:rPr lang="uk-UA" dirty="0" err="1" smtClean="0"/>
              <a:t>риванольного</a:t>
            </a:r>
            <a:r>
              <a:rPr lang="uk-UA" dirty="0" smtClean="0"/>
              <a:t> реактиву і трошки порошку цинку. Блідо-рожевий колір розчину вказує на неприпустимо високий вміст нітратів у воді!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714356"/>
            <a:ext cx="6572296" cy="1214446"/>
          </a:xfrm>
        </p:spPr>
        <p:txBody>
          <a:bodyPr>
            <a:prstTxWarp prst="textInflateBottom">
              <a:avLst/>
            </a:prstTxWarp>
          </a:bodyPr>
          <a:lstStyle/>
          <a:p>
            <a:pPr algn="ctr"/>
            <a:r>
              <a:rPr lang="uk-UA" dirty="0" smtClean="0">
                <a:solidFill>
                  <a:srgbClr val="FFFF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Висновки</a:t>
            </a:r>
            <a:endParaRPr lang="ru-RU" dirty="0">
              <a:solidFill>
                <a:srgbClr val="FFFF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2643182"/>
            <a:ext cx="7827862" cy="2938914"/>
          </a:xfrm>
        </p:spPr>
        <p:txBody>
          <a:bodyPr>
            <a:normAutofit fontScale="85000" lnSpcReduction="20000"/>
          </a:bodyPr>
          <a:lstStyle/>
          <a:p>
            <a:r>
              <a:rPr lang="uk-UA" sz="2400" dirty="0" smtClean="0"/>
              <a:t>Пропоную такі способи зменшення кількості нітратів: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підвищення культури землеробства;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 дотримання правил внесення добрив у грунт;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 виведення нових сортів рослин.</a:t>
            </a:r>
            <a:endParaRPr lang="ru-RU" sz="2400" dirty="0" smtClean="0"/>
          </a:p>
          <a:p>
            <a:pPr marL="457200" indent="-457200"/>
            <a:r>
              <a:rPr lang="uk-UA" sz="2400" dirty="0" smtClean="0"/>
              <a:t> Крім того, у домашніх умовах: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мийте й </a:t>
            </a:r>
            <a:r>
              <a:rPr lang="uk-UA" sz="2400" dirty="0" err="1" smtClean="0"/>
              <a:t>чистіть</a:t>
            </a:r>
            <a:r>
              <a:rPr lang="uk-UA" sz="2400" dirty="0" smtClean="0"/>
              <a:t> овочі, це знижує вміст нітратів на 10%;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у результаті відварювання овочів у відвар переходить 20 – 50 % нітратів;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у результаті консервації в розсіл переходить до 30 % нітратів.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929718" cy="2143140"/>
          </a:xfrm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perspectiveRelaxedModerately"/>
            <a:lightRig rig="threePt" dir="t"/>
          </a:scene3d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48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Що ми знаємо про мінеральні добрива???</a:t>
            </a:r>
            <a:endParaRPr lang="ru-RU" sz="4800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3286124"/>
            <a:ext cx="7772400" cy="2357454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Arno Pro Caption" pitchFamily="18" charset="0"/>
              </a:rPr>
              <a:t>Їх вносять в грунт для підвищення врожайності з допомогою :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Arno Pro Caption" pitchFamily="18" charset="0"/>
              </a:rPr>
              <a:t> спеціальних літаків;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Arno Pro Caption" pitchFamily="18" charset="0"/>
              </a:rPr>
              <a:t> тракторів.</a:t>
            </a:r>
            <a:endParaRPr lang="ru-RU" sz="2400" dirty="0">
              <a:latin typeface="Arno Pro Captio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928670"/>
            <a:ext cx="7772400" cy="4929222"/>
          </a:xfrm>
        </p:spPr>
        <p:txBody>
          <a:bodyPr>
            <a:normAutofit/>
          </a:bodyPr>
          <a:lstStyle/>
          <a:p>
            <a:endParaRPr lang="uk-UA" sz="2400" dirty="0" smtClean="0"/>
          </a:p>
          <a:p>
            <a:r>
              <a:rPr lang="uk-UA" sz="24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Мінеральні добрива </a:t>
            </a:r>
            <a:r>
              <a:rPr lang="uk-UA" sz="2400" dirty="0" smtClean="0"/>
              <a:t>– це речовини, що містять три найважливіші елементи:</a:t>
            </a:r>
          </a:p>
          <a:p>
            <a:pPr>
              <a:buFont typeface="Wingdings" pitchFamily="2" charset="2"/>
              <a:buChar char="v"/>
            </a:pPr>
            <a:r>
              <a:rPr lang="uk-UA" sz="2400" dirty="0" smtClean="0"/>
              <a:t> </a:t>
            </a:r>
            <a:r>
              <a:rPr lang="en-US" sz="2400" dirty="0" smtClean="0"/>
              <a:t>N</a:t>
            </a:r>
            <a:r>
              <a:rPr lang="uk-UA" sz="2400" dirty="0" smtClean="0"/>
              <a:t>(Нітроген) – збільшує розмір листя і кореневої системи.</a:t>
            </a:r>
          </a:p>
          <a:p>
            <a:pPr>
              <a:buFont typeface="Wingdings" pitchFamily="2" charset="2"/>
              <a:buChar char="v"/>
            </a:pPr>
            <a:r>
              <a:rPr lang="uk-UA" sz="2400" dirty="0" smtClean="0"/>
              <a:t> К(Калій) – підвищує стійкість рослин до несприятливих умов.</a:t>
            </a:r>
          </a:p>
          <a:p>
            <a:pPr>
              <a:buFont typeface="Wingdings" pitchFamily="2" charset="2"/>
              <a:buChar char="v"/>
            </a:pPr>
            <a:r>
              <a:rPr lang="uk-UA" sz="2400" dirty="0" smtClean="0"/>
              <a:t> Р(Фосфор) – бере участь у процесах обміну речовин, фотосинтезі.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8786874" cy="2214578"/>
          </a:xfrm>
        </p:spPr>
        <p:txBody>
          <a:bodyPr>
            <a:prstTxWarp prst="textDeflate">
              <a:avLst>
                <a:gd name="adj" fmla="val 20344"/>
              </a:avLst>
            </a:prstTxWarp>
          </a:bodyPr>
          <a:lstStyle/>
          <a:p>
            <a:pPr algn="ctr"/>
            <a:r>
              <a:rPr lang="uk-UA" sz="4800" dirty="0" smtClean="0">
                <a:solidFill>
                  <a:schemeClr val="accent2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Класифікація мінеральних добрив</a:t>
            </a:r>
            <a:endParaRPr lang="ru-RU" sz="4800" dirty="0">
              <a:solidFill>
                <a:schemeClr val="accent2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2857496"/>
            <a:ext cx="7772400" cy="2724600"/>
          </a:xfrm>
        </p:spPr>
        <p:txBody>
          <a:bodyPr/>
          <a:lstStyle/>
          <a:p>
            <a:r>
              <a:rPr lang="uk-UA" dirty="0" smtClean="0"/>
              <a:t> </a:t>
            </a:r>
            <a:r>
              <a:rPr lang="uk-UA" i="1" u="sng" dirty="0" smtClean="0"/>
              <a:t>Нітратні</a:t>
            </a:r>
            <a:r>
              <a:rPr lang="uk-UA" dirty="0" smtClean="0"/>
              <a:t>: </a:t>
            </a:r>
            <a:r>
              <a:rPr lang="en-US" dirty="0" smtClean="0"/>
              <a:t>NH</a:t>
            </a:r>
            <a:r>
              <a:rPr lang="en-US" baseline="-25000" dirty="0" smtClean="0"/>
              <a:t>4</a:t>
            </a:r>
            <a:r>
              <a:rPr lang="en-US" dirty="0" smtClean="0"/>
              <a:t>NO</a:t>
            </a:r>
            <a:r>
              <a:rPr lang="en-US" baseline="-25000" dirty="0" smtClean="0"/>
              <a:t>3 </a:t>
            </a:r>
            <a:r>
              <a:rPr lang="en-US" dirty="0" smtClean="0"/>
              <a:t> - </a:t>
            </a:r>
            <a:r>
              <a:rPr lang="uk-UA" dirty="0" smtClean="0"/>
              <a:t>амонійна селітра, </a:t>
            </a:r>
            <a:r>
              <a:rPr lang="en-US" dirty="0" smtClean="0"/>
              <a:t>NaNO</a:t>
            </a:r>
            <a:r>
              <a:rPr lang="en-US" baseline="-25000" dirty="0" smtClean="0"/>
              <a:t>3</a:t>
            </a:r>
            <a:r>
              <a:rPr lang="uk-UA" baseline="-25000" dirty="0" smtClean="0"/>
              <a:t> </a:t>
            </a:r>
            <a:r>
              <a:rPr lang="uk-UA" dirty="0" smtClean="0"/>
              <a:t> - натрієва селітра, </a:t>
            </a:r>
            <a:r>
              <a:rPr lang="en-US" dirty="0" smtClean="0"/>
              <a:t>NH</a:t>
            </a:r>
            <a:r>
              <a:rPr lang="en-US" baseline="-25000" dirty="0" smtClean="0"/>
              <a:t>3</a:t>
            </a:r>
            <a:r>
              <a:rPr lang="en-US" dirty="0" smtClean="0"/>
              <a:t>∙H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uk-UA" baseline="-25000" dirty="0" smtClean="0"/>
              <a:t> </a:t>
            </a:r>
            <a:r>
              <a:rPr lang="uk-UA" dirty="0" smtClean="0"/>
              <a:t> - </a:t>
            </a:r>
            <a:r>
              <a:rPr lang="uk-UA" dirty="0" err="1" smtClean="0"/>
              <a:t>амоніачна</a:t>
            </a:r>
            <a:r>
              <a:rPr lang="uk-UA" dirty="0" smtClean="0"/>
              <a:t> вода;</a:t>
            </a:r>
          </a:p>
          <a:p>
            <a:endParaRPr lang="uk-UA" i="1" u="sng" dirty="0" smtClean="0"/>
          </a:p>
          <a:p>
            <a:r>
              <a:rPr lang="uk-UA" i="1" u="sng" dirty="0" smtClean="0"/>
              <a:t>Калійні</a:t>
            </a:r>
            <a:r>
              <a:rPr lang="uk-UA" dirty="0" smtClean="0"/>
              <a:t>: </a:t>
            </a:r>
            <a:r>
              <a:rPr lang="en-US" dirty="0" smtClean="0"/>
              <a:t>K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uk-UA" baseline="-25000" dirty="0" smtClean="0"/>
              <a:t> </a:t>
            </a:r>
            <a:r>
              <a:rPr lang="uk-UA" dirty="0" smtClean="0"/>
              <a:t> - калій сульфат, </a:t>
            </a:r>
            <a:r>
              <a:rPr lang="en-US" dirty="0" err="1" smtClean="0"/>
              <a:t>KCI∙NaCI</a:t>
            </a:r>
            <a:r>
              <a:rPr lang="uk-UA" dirty="0" smtClean="0"/>
              <a:t> – сильвініт, </a:t>
            </a:r>
            <a:r>
              <a:rPr lang="en-US" dirty="0" smtClean="0"/>
              <a:t>KCI – </a:t>
            </a:r>
            <a:r>
              <a:rPr lang="uk-UA" dirty="0" smtClean="0"/>
              <a:t>калій хлорид;</a:t>
            </a:r>
          </a:p>
          <a:p>
            <a:r>
              <a:rPr lang="uk-UA" i="1" u="sng" dirty="0" smtClean="0"/>
              <a:t>Фосфатні</a:t>
            </a:r>
            <a:r>
              <a:rPr lang="uk-UA" dirty="0" smtClean="0"/>
              <a:t>: </a:t>
            </a:r>
            <a:r>
              <a:rPr lang="en-US" dirty="0" smtClean="0"/>
              <a:t>NH</a:t>
            </a:r>
            <a:r>
              <a:rPr lang="en-US" baseline="-25000" dirty="0" smtClean="0"/>
              <a:t>4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  <a:r>
              <a:rPr lang="uk-UA" baseline="-25000" dirty="0" smtClean="0"/>
              <a:t> </a:t>
            </a:r>
            <a:r>
              <a:rPr lang="uk-UA" dirty="0" smtClean="0"/>
              <a:t> - амофос; </a:t>
            </a:r>
            <a:r>
              <a:rPr lang="en-US" dirty="0" smtClean="0"/>
              <a:t>CaHPO</a:t>
            </a:r>
            <a:r>
              <a:rPr lang="en-US" baseline="-25000" dirty="0" smtClean="0"/>
              <a:t>4</a:t>
            </a:r>
            <a:r>
              <a:rPr lang="en-US" dirty="0" smtClean="0"/>
              <a:t>∙</a:t>
            </a:r>
            <a:r>
              <a:rPr lang="uk-UA" sz="28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uk-UA" dirty="0" smtClean="0"/>
              <a:t> – преципітат.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572560" cy="1857388"/>
          </a:xfrm>
        </p:spPr>
        <p:txBody>
          <a:bodyPr>
            <a:prstTxWarp prst="textDeflate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44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Вплив добрив на здоров</a:t>
            </a:r>
            <a:r>
              <a:rPr sz="440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'</a:t>
            </a:r>
            <a:r>
              <a:rPr lang="uk-UA" sz="44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я й навколишнє середовище</a:t>
            </a:r>
            <a:endParaRPr lang="ru-RU" sz="44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8185052" cy="4010484"/>
          </a:xfrm>
        </p:spPr>
        <p:txBody>
          <a:bodyPr>
            <a:normAutofit/>
          </a:bodyPr>
          <a:lstStyle/>
          <a:p>
            <a:r>
              <a:rPr lang="uk-UA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Позитивний :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effectLst/>
              </a:rPr>
              <a:t> поповнення поживних речовин у ґрунті;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effectLst/>
              </a:rPr>
              <a:t> підвищення врожайності.</a:t>
            </a:r>
          </a:p>
          <a:p>
            <a:r>
              <a:rPr lang="uk-UA" dirty="0" smtClean="0">
                <a:effectLst/>
              </a:rPr>
              <a:t> </a:t>
            </a:r>
            <a:r>
              <a:rPr lang="uk-UA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Негативний :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effectLst/>
              </a:rPr>
              <a:t> перевищення допустимої концентрації нітратів у воді, ґрунті, продуктах харчування; 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effectLst/>
              </a:rPr>
              <a:t> негативні зміни у стані здоров</a:t>
            </a:r>
            <a:r>
              <a:rPr lang="en-US" dirty="0" smtClean="0">
                <a:effectLst/>
              </a:rPr>
              <a:t>’</a:t>
            </a:r>
            <a:r>
              <a:rPr lang="uk-UA" dirty="0" smtClean="0">
                <a:effectLst/>
              </a:rPr>
              <a:t>я живих організмів;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effectLst/>
              </a:rPr>
              <a:t> забруднення атмосфери.</a:t>
            </a:r>
            <a:endParaRPr lang="ru-RU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71480"/>
            <a:ext cx="7143800" cy="2071702"/>
          </a:xfrm>
        </p:spPr>
        <p:txBody>
          <a:bodyPr>
            <a:prstTxWarp prst="textCanUp">
              <a:avLst/>
            </a:prstTxWarp>
          </a:bodyPr>
          <a:lstStyle/>
          <a:p>
            <a:pPr algn="ctr"/>
            <a:r>
              <a:rPr lang="uk-UA" dirty="0" smtClean="0">
                <a:solidFill>
                  <a:srgbClr val="92D050"/>
                </a:solidFill>
              </a:rPr>
              <a:t/>
            </a:r>
            <a:br>
              <a:rPr lang="uk-UA" dirty="0" smtClean="0">
                <a:solidFill>
                  <a:srgbClr val="92D050"/>
                </a:solidFill>
              </a:rPr>
            </a:br>
            <a:r>
              <a:rPr lang="uk-UA" dirty="0" smtClean="0">
                <a:solidFill>
                  <a:srgbClr val="92D050"/>
                </a:solidFill>
              </a:rPr>
              <a:t>загальна характеристика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5113218" cy="386760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 </a:t>
            </a:r>
          </a:p>
          <a:p>
            <a:r>
              <a:rPr lang="ru-RU" dirty="0" err="1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Нітрати</a:t>
            </a:r>
            <a:r>
              <a:rPr lang="ru-RU" dirty="0" smtClean="0"/>
              <a:t>— </a:t>
            </a:r>
            <a:r>
              <a:rPr lang="ru-RU" dirty="0" err="1" smtClean="0"/>
              <a:t>безбарвні</a:t>
            </a:r>
            <a:r>
              <a:rPr lang="ru-RU" dirty="0" smtClean="0"/>
              <a:t> </a:t>
            </a:r>
            <a:r>
              <a:rPr lang="ru-RU" dirty="0" err="1" smtClean="0"/>
              <a:t>кристалічні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, </a:t>
            </a:r>
            <a:r>
              <a:rPr lang="ru-RU" dirty="0" err="1" smtClean="0"/>
              <a:t>солі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ефіри</a:t>
            </a:r>
            <a:r>
              <a:rPr lang="ru-RU" dirty="0" smtClean="0"/>
              <a:t> </a:t>
            </a:r>
            <a:r>
              <a:rPr lang="ru-RU" dirty="0" err="1" smtClean="0"/>
              <a:t>азотної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</a:t>
            </a:r>
            <a:r>
              <a:rPr lang="en-US" dirty="0" smtClean="0"/>
              <a:t>HNO</a:t>
            </a:r>
            <a:r>
              <a:rPr lang="ru-RU" baseline="-25000" dirty="0" smtClean="0"/>
              <a:t>3</a:t>
            </a:r>
            <a:r>
              <a:rPr lang="ru-RU" dirty="0" smtClean="0"/>
              <a:t>. Вони </a:t>
            </a:r>
            <a:r>
              <a:rPr lang="ru-RU" dirty="0" err="1" smtClean="0"/>
              <a:t>утворюються</a:t>
            </a:r>
            <a:r>
              <a:rPr lang="ru-RU" dirty="0" smtClean="0"/>
              <a:t> при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нітратної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відповідними</a:t>
            </a:r>
            <a:r>
              <a:rPr lang="ru-RU" dirty="0" smtClean="0"/>
              <a:t> </a:t>
            </a:r>
            <a:r>
              <a:rPr lang="ru-RU" dirty="0" err="1" smtClean="0"/>
              <a:t>металами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оксидами та </a:t>
            </a:r>
            <a:r>
              <a:rPr lang="ru-RU" dirty="0" err="1" smtClean="0"/>
              <a:t>гідроксидами</a:t>
            </a:r>
            <a:r>
              <a:rPr lang="ru-RU" dirty="0" smtClean="0"/>
              <a:t>. У </a:t>
            </a:r>
            <a:r>
              <a:rPr lang="ru-RU" dirty="0" err="1" smtClean="0"/>
              <a:t>воді</a:t>
            </a:r>
            <a:r>
              <a:rPr lang="ru-RU" dirty="0" smtClean="0"/>
              <a:t> </a:t>
            </a:r>
            <a:r>
              <a:rPr lang="ru-RU" dirty="0" err="1" smtClean="0"/>
              <a:t>нітрати</a:t>
            </a:r>
            <a:r>
              <a:rPr lang="ru-RU" dirty="0" smtClean="0"/>
              <a:t> добре </a:t>
            </a:r>
            <a:r>
              <a:rPr lang="ru-RU" dirty="0" err="1" smtClean="0"/>
              <a:t>розчиняються</a:t>
            </a:r>
            <a:r>
              <a:rPr lang="ru-RU" dirty="0" smtClean="0"/>
              <a:t>. При сильному </a:t>
            </a:r>
            <a:r>
              <a:rPr lang="ru-RU" dirty="0" err="1" smtClean="0"/>
              <a:t>нагріванні</a:t>
            </a:r>
            <a:r>
              <a:rPr lang="ru-RU" dirty="0" smtClean="0"/>
              <a:t> </a:t>
            </a:r>
            <a:r>
              <a:rPr lang="ru-RU" dirty="0" err="1" smtClean="0"/>
              <a:t>нітрати</a:t>
            </a:r>
            <a:r>
              <a:rPr lang="ru-RU" dirty="0" smtClean="0"/>
              <a:t> </a:t>
            </a:r>
            <a:r>
              <a:rPr lang="ru-RU" dirty="0" err="1" smtClean="0"/>
              <a:t>розкладаються</a:t>
            </a:r>
            <a:r>
              <a:rPr lang="ru-RU" dirty="0" smtClean="0"/>
              <a:t>, не </a:t>
            </a:r>
            <a:r>
              <a:rPr lang="ru-RU" dirty="0" err="1" smtClean="0"/>
              <a:t>плавлячись</a:t>
            </a:r>
            <a:r>
              <a:rPr lang="ru-RU" dirty="0" smtClean="0"/>
              <a:t>. </a:t>
            </a:r>
            <a:r>
              <a:rPr lang="ru-RU" dirty="0" err="1" smtClean="0"/>
              <a:t>Виняток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нітрат</a:t>
            </a:r>
            <a:r>
              <a:rPr lang="ru-RU" dirty="0" smtClean="0"/>
              <a:t> </a:t>
            </a:r>
            <a:r>
              <a:rPr lang="ru-RU" dirty="0" err="1" smtClean="0"/>
              <a:t>натрію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нітрат</a:t>
            </a:r>
            <a:r>
              <a:rPr lang="ru-RU" dirty="0" smtClean="0"/>
              <a:t> </a:t>
            </a:r>
            <a:r>
              <a:rPr lang="ru-RU" dirty="0" err="1" smtClean="0"/>
              <a:t>калію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плавляться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уже </a:t>
            </a:r>
            <a:r>
              <a:rPr lang="ru-RU" dirty="0" err="1" smtClean="0"/>
              <a:t>розкладаються</a:t>
            </a:r>
            <a:r>
              <a:rPr lang="ru-RU" dirty="0" smtClean="0"/>
              <a:t>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продукти</a:t>
            </a:r>
            <a:r>
              <a:rPr lang="ru-RU" dirty="0" smtClean="0"/>
              <a:t> </a:t>
            </a:r>
            <a:r>
              <a:rPr lang="ru-RU" dirty="0" err="1" smtClean="0"/>
              <a:t>розкладу</a:t>
            </a:r>
            <a:r>
              <a:rPr lang="ru-RU" dirty="0" smtClean="0"/>
              <a:t> </a:t>
            </a:r>
            <a:r>
              <a:rPr lang="ru-RU" dirty="0" err="1" smtClean="0"/>
              <a:t>нітратів</a:t>
            </a:r>
            <a:r>
              <a:rPr lang="ru-RU" dirty="0" smtClean="0"/>
              <a:t> </a:t>
            </a:r>
            <a:r>
              <a:rPr lang="ru-RU" dirty="0" err="1" smtClean="0"/>
              <a:t>залежать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</a:t>
            </a:r>
            <a:r>
              <a:rPr lang="ru-RU" dirty="0" err="1" smtClean="0"/>
              <a:t>металу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входить до складу </a:t>
            </a:r>
            <a:r>
              <a:rPr lang="ru-RU" dirty="0" err="1" smtClean="0"/>
              <a:t>солі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285728"/>
            <a:ext cx="41434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Нітр</a:t>
            </a:r>
            <a:r>
              <a:rPr lang="uk-UA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ати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071810"/>
            <a:ext cx="2928958" cy="314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Ознаки отруєння продуктами, що містять підвищену концентрацію нітратів:</a:t>
            </a:r>
            <a:endParaRPr lang="ru-RU" sz="4000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899300" cy="393904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uk-UA" dirty="0" smtClean="0"/>
              <a:t> нудота;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 посилене слиновиділення;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 біль у ділянці шлунка;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 пронос;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 загальна слабкість;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 </a:t>
            </a:r>
            <a:r>
              <a:rPr lang="uk-UA" dirty="0" err="1" smtClean="0"/>
              <a:t>сонлвість</a:t>
            </a:r>
            <a:r>
              <a:rPr lang="uk-UA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 запаморочення;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 потемніння в очах;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 коматозний стан.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785794"/>
            <a:ext cx="7970738" cy="1357322"/>
          </a:xfrm>
        </p:spPr>
        <p:txBody>
          <a:bodyPr>
            <a:prstTxWarp prst="textCanDown">
              <a:avLst/>
            </a:prstTxWarp>
          </a:bodyPr>
          <a:lstStyle/>
          <a:p>
            <a:r>
              <a:rPr lang="uk-UA" sz="4000" dirty="0" smtClean="0">
                <a:solidFill>
                  <a:srgbClr val="7030A0"/>
                </a:solidFill>
              </a:rPr>
              <a:t>Застосування нітратів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285992"/>
            <a:ext cx="7970738" cy="4214842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      Нітрати лужних металів  використовують як компоненти</a:t>
            </a:r>
            <a:endParaRPr lang="ru-RU" dirty="0" smtClean="0"/>
          </a:p>
          <a:p>
            <a:r>
              <a:rPr lang="uk-UA" dirty="0" smtClean="0"/>
              <a:t>ракетного палива та піротехнічних сумішей, для виробництва вибухових</a:t>
            </a:r>
            <a:endParaRPr lang="ru-RU" dirty="0" smtClean="0"/>
          </a:p>
          <a:p>
            <a:r>
              <a:rPr lang="uk-UA" dirty="0" smtClean="0"/>
              <a:t>речовин, скла, ліків і для обробки та консервування харчових продуктів.</a:t>
            </a:r>
            <a:endParaRPr lang="ru-RU" dirty="0" smtClean="0"/>
          </a:p>
          <a:p>
            <a:r>
              <a:rPr lang="uk-UA" dirty="0" smtClean="0"/>
              <a:t>Так, нітрат натрію   застосовують (у чітко визначеній нормі) для</a:t>
            </a:r>
            <a:endParaRPr lang="ru-RU" dirty="0" smtClean="0"/>
          </a:p>
          <a:p>
            <a:r>
              <a:rPr lang="uk-UA" dirty="0" smtClean="0"/>
              <a:t>виготовлення ковбас, шинки, окосту, деяких сортів сиру і риби. Він</a:t>
            </a:r>
            <a:endParaRPr lang="ru-RU" dirty="0" smtClean="0"/>
          </a:p>
          <a:p>
            <a:r>
              <a:rPr lang="uk-UA" dirty="0" smtClean="0"/>
              <a:t>відновлюється мікроорганізмами до нітриту натрію NаN0</a:t>
            </a:r>
            <a:r>
              <a:rPr lang="ru-RU" baseline="-25000" dirty="0" smtClean="0"/>
              <a:t>2</a:t>
            </a:r>
            <a:r>
              <a:rPr lang="uk-UA" dirty="0" smtClean="0"/>
              <a:t>, перешкоджає</a:t>
            </a:r>
            <a:endParaRPr lang="ru-RU" dirty="0" smtClean="0"/>
          </a:p>
          <a:p>
            <a:r>
              <a:rPr lang="uk-UA" dirty="0" smtClean="0"/>
              <a:t>окисненню м'яса і зберігає рожевий колір м'ясних виробів, поліпшує смак</a:t>
            </a:r>
            <a:endParaRPr lang="ru-RU" dirty="0" smtClean="0"/>
          </a:p>
          <a:p>
            <a:r>
              <a:rPr lang="uk-UA" dirty="0" smtClean="0"/>
              <a:t>сирів, облагороджує їх запах.</a:t>
            </a:r>
            <a:endParaRPr lang="ru-RU" dirty="0" smtClean="0"/>
          </a:p>
          <a:p>
            <a:r>
              <a:rPr lang="uk-UA" dirty="0" smtClean="0"/>
              <a:t>      У домашніх умовах використання нітратів і нітритів неприпустиме, бо</a:t>
            </a:r>
            <a:endParaRPr lang="ru-RU" dirty="0" smtClean="0"/>
          </a:p>
          <a:p>
            <a:r>
              <a:rPr lang="uk-UA" dirty="0" smtClean="0"/>
              <a:t>вживання навіть дещо перевищеної норми цих солей може призвести до</a:t>
            </a:r>
            <a:endParaRPr lang="ru-RU" dirty="0" smtClean="0"/>
          </a:p>
          <a:p>
            <a:r>
              <a:rPr lang="uk-UA" dirty="0" smtClean="0"/>
              <a:t>порушення функції крові як переносника кисню й створити загрозу для</a:t>
            </a:r>
            <a:endParaRPr lang="ru-RU" dirty="0" smtClean="0"/>
          </a:p>
          <a:p>
            <a:r>
              <a:rPr lang="uk-UA" dirty="0" smtClean="0"/>
              <a:t>життя. Адже нітрати спричинюють набряк легенів, кашель, блювоту і</a:t>
            </a:r>
            <a:endParaRPr lang="ru-RU" dirty="0" smtClean="0"/>
          </a:p>
          <a:p>
            <a:r>
              <a:rPr lang="uk-UA" dirty="0" smtClean="0"/>
              <a:t>серцеву недостатність.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857232"/>
            <a:ext cx="750099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Схема вмісту нітратів у різних видах овочів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body" idx="1"/>
          </p:nvPr>
        </p:nvSpPr>
        <p:spPr>
          <a:xfrm>
            <a:off x="530225" y="2786063"/>
            <a:ext cx="7772400" cy="3571875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2786058"/>
            <a:ext cx="5394204" cy="35673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234</TotalTime>
  <Words>604</Words>
  <Application>Microsoft Office PowerPoint</Application>
  <PresentationFormat>Экран (4:3)</PresentationFormat>
  <Paragraphs>93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Мінеральні добрива Нітрати</vt:lpstr>
      <vt:lpstr>Що ми знаємо про мінеральні добрива???</vt:lpstr>
      <vt:lpstr>Слайд 3</vt:lpstr>
      <vt:lpstr>Класифікація мінеральних добрив</vt:lpstr>
      <vt:lpstr>Вплив добрив на здоров'я й навколишнє середовище</vt:lpstr>
      <vt:lpstr> загальна характеристика</vt:lpstr>
      <vt:lpstr>Ознаки отруєння продуктами, що містять підвищену концентрацію нітратів:</vt:lpstr>
      <vt:lpstr>Застосування нітратів</vt:lpstr>
      <vt:lpstr>Слайд 9</vt:lpstr>
      <vt:lpstr>Поводження з нітратами</vt:lpstr>
      <vt:lpstr>Шкідливий вплив на організм</vt:lpstr>
      <vt:lpstr>Виявлення нітратів</vt:lpstr>
      <vt:lpstr>Висновки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Мінеральні добрива Нітрати</dc:title>
  <dc:creator>Admin</dc:creator>
  <cp:lastModifiedBy>User</cp:lastModifiedBy>
  <cp:revision>25</cp:revision>
  <dcterms:created xsi:type="dcterms:W3CDTF">2011-02-14T11:21:57Z</dcterms:created>
  <dcterms:modified xsi:type="dcterms:W3CDTF">2011-02-16T07:36:40Z</dcterms:modified>
</cp:coreProperties>
</file>