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p:scale>
          <a:sx n="76" d="100"/>
          <a:sy n="76" d="100"/>
        </p:scale>
        <p:origin x="-426" y="4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uk-UA" smtClean="0"/>
              <a:t>Зразок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en-US" dirty="0"/>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239731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Зразок тексту</a:t>
            </a:r>
          </a:p>
        </p:txBody>
      </p:sp>
      <p:sp>
        <p:nvSpPr>
          <p:cNvPr id="3" name="Date Placeholder 2"/>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219280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4278012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uk-UA" smtClean="0"/>
              <a:t>Зразок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Зразок тексту</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335483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19007007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uk-UA" smtClean="0"/>
              <a:t>Зразок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uk-UA" smtClean="0"/>
              <a:t>Зразок тексту</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2346703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uk-UA" smtClean="0"/>
              <a:t>Зразок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uk-UA" smtClean="0"/>
              <a:t>Зразок тексту</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315447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1197889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295390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nchor="ct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62237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uk-UA" smtClean="0"/>
              <a:t>Зразок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1309385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1385431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3479152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405414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1014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uk-UA" smtClean="0"/>
              <a:t>Зразок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2603989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uk-UA" smtClean="0"/>
              <a:t>Зразок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Date Placeholder 4"/>
          <p:cNvSpPr>
            <a:spLocks noGrp="1"/>
          </p:cNvSpPr>
          <p:nvPr>
            <p:ph type="dt" sz="half" idx="10"/>
          </p:nvPr>
        </p:nvSpPr>
        <p:spPr/>
        <p:txBody>
          <a:bodyPr/>
          <a:lstStyle/>
          <a:p>
            <a:fld id="{F80252CA-8110-4057-A664-C30DE85BF7AD}" type="datetimeFigureOut">
              <a:rPr lang="ru-RU" smtClean="0"/>
              <a:pPr/>
              <a:t>27.01.2015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2330990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80252CA-8110-4057-A664-C30DE85BF7AD}" type="datetimeFigureOut">
              <a:rPr lang="ru-RU" smtClean="0"/>
              <a:pPr/>
              <a:t>27.01.2015</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04C2F15-42BC-49F0-BDE7-D8D6844EE32C}" type="slidenum">
              <a:rPr lang="ru-RU" smtClean="0"/>
              <a:pPr/>
              <a:t>‹#›</a:t>
            </a:fld>
            <a:endParaRPr lang="ru-RU"/>
          </a:p>
        </p:txBody>
      </p:sp>
    </p:spTree>
    <p:extLst>
      <p:ext uri="{BB962C8B-B14F-4D97-AF65-F5344CB8AC3E}">
        <p14:creationId xmlns:p14="http://schemas.microsoft.com/office/powerpoint/2010/main" xmlns="" val="3142044082"/>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6.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uk.wikipedia.org/wiki/%D0%9D%D1%96%D0%BC%D0%B5%D1%86%D1%8C%D0%BA%D0%B0_%D0%BC%D0%BE%D0%B2%D0%B0" TargetMode="External"/><Relationship Id="rId7" Type="http://schemas.openxmlformats.org/officeDocument/2006/relationships/hyperlink" Target="http://uk.wikipedia.org/wiki/%D0%90%D0%BD%D1%82%D1%80%D0%B0%D1%86%D0%B8%D1%82" TargetMode="External"/><Relationship Id="rId2" Type="http://schemas.openxmlformats.org/officeDocument/2006/relationships/hyperlink" Target="http://uk.wikipedia.org/wiki/%D0%90%D0%BD%D0%B3%D0%BB%D1%96%D0%B9%D1%81%D1%8C%D0%BA%D0%B0_%D0%BC%D0%BE%D0%B2%D0%B0" TargetMode="External"/><Relationship Id="rId1" Type="http://schemas.openxmlformats.org/officeDocument/2006/relationships/slideLayout" Target="../slideLayouts/slideLayout2.xml"/><Relationship Id="rId6" Type="http://schemas.openxmlformats.org/officeDocument/2006/relationships/hyperlink" Target="http://uk.wikipedia.org/wiki/%D0%91%D1%83%D1%80%D0%B5_%D0%B2%D1%83%D0%B3%D1%96%D0%BB%D0%BB%D1%8F" TargetMode="External"/><Relationship Id="rId5" Type="http://schemas.openxmlformats.org/officeDocument/2006/relationships/hyperlink" Target="http://uk.wikipedia.org/wiki/%D0%92%D1%83%D0%B3%D1%96%D0%BB%D0%BB%D1%8F" TargetMode="External"/><Relationship Id="rId4" Type="http://schemas.openxmlformats.org/officeDocument/2006/relationships/hyperlink" Target="http://uk.wikipedia.org/wiki/%D0%9A%D0%BE%D1%80%D0%B8%D1%81%D0%BD%D1%96_%D0%BA%D0%BE%D0%BF%D0%B0%D0%BB%D0%B8%D0%BD%D0%B8" TargetMode="External"/><Relationship Id="rId9"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1490" y="141667"/>
            <a:ext cx="8846155" cy="3438659"/>
          </a:xfrm>
        </p:spPr>
        <p:txBody>
          <a:bodyPr>
            <a:normAutofit/>
          </a:bodyPr>
          <a:lstStyle/>
          <a:p>
            <a:r>
              <a:rPr lang="uk-UA" sz="9600" b="1" i="1" dirty="0" smtClean="0">
                <a:latin typeface="Arial Narrow" panose="020B0606020202030204" pitchFamily="34" charset="0"/>
              </a:rPr>
              <a:t>Кам</a:t>
            </a:r>
            <a:r>
              <a:rPr lang="en-US" sz="9600" b="1" i="1" dirty="0" smtClean="0">
                <a:latin typeface="Arial Narrow" panose="020B0606020202030204" pitchFamily="34" charset="0"/>
              </a:rPr>
              <a:t>’</a:t>
            </a:r>
            <a:r>
              <a:rPr lang="uk-UA" sz="9600" b="1" i="1" dirty="0" err="1" smtClean="0">
                <a:latin typeface="Arial Narrow" panose="020B0606020202030204" pitchFamily="34" charset="0"/>
              </a:rPr>
              <a:t>яне</a:t>
            </a:r>
            <a:r>
              <a:rPr lang="uk-UA" sz="9600" b="1" i="1" dirty="0" smtClean="0">
                <a:latin typeface="Arial Narrow" panose="020B0606020202030204" pitchFamily="34" charset="0"/>
              </a:rPr>
              <a:t> Вугілля</a:t>
            </a:r>
            <a:endParaRPr lang="ru-RU" sz="9600" b="1" i="1" dirty="0">
              <a:latin typeface="Arial Narrow" panose="020B0606020202030204" pitchFamily="34" charset="0"/>
            </a:endParaRPr>
          </a:p>
        </p:txBody>
      </p:sp>
      <p:sp>
        <p:nvSpPr>
          <p:cNvPr id="3" name="Підзаголовок 2"/>
          <p:cNvSpPr>
            <a:spLocks noGrp="1"/>
          </p:cNvSpPr>
          <p:nvPr>
            <p:ph type="subTitle" idx="1"/>
          </p:nvPr>
        </p:nvSpPr>
        <p:spPr>
          <a:xfrm>
            <a:off x="8216722" y="4224272"/>
            <a:ext cx="4071356" cy="2416936"/>
          </a:xfrm>
        </p:spPr>
        <p:txBody>
          <a:bodyPr/>
          <a:lstStyle/>
          <a:p>
            <a:pPr algn="ctr"/>
            <a:r>
              <a:rPr lang="uk-UA" dirty="0" smtClean="0"/>
              <a:t>Робота </a:t>
            </a:r>
          </a:p>
          <a:p>
            <a:pPr algn="ctr"/>
            <a:r>
              <a:rPr lang="uk-UA" dirty="0" smtClean="0"/>
              <a:t>Учениці 11 класу</a:t>
            </a:r>
          </a:p>
          <a:p>
            <a:pPr algn="ctr"/>
            <a:r>
              <a:rPr lang="uk-UA" dirty="0" err="1" smtClean="0"/>
              <a:t>Нижньоторгаївської</a:t>
            </a:r>
            <a:r>
              <a:rPr lang="uk-UA" dirty="0" smtClean="0"/>
              <a:t> </a:t>
            </a:r>
          </a:p>
          <a:p>
            <a:pPr algn="ctr"/>
            <a:r>
              <a:rPr lang="uk-UA" dirty="0" smtClean="0"/>
              <a:t>ЗОШ І-ІІІ ступенів</a:t>
            </a:r>
          </a:p>
          <a:p>
            <a:pPr algn="ctr"/>
            <a:r>
              <a:rPr lang="uk-UA" dirty="0" smtClean="0"/>
              <a:t>Іванової Ірини</a:t>
            </a:r>
            <a:endParaRPr lang="ru-RU" dirty="0"/>
          </a:p>
        </p:txBody>
      </p:sp>
    </p:spTree>
    <p:extLst>
      <p:ext uri="{BB962C8B-B14F-4D97-AF65-F5344CB8AC3E}">
        <p14:creationId xmlns:p14="http://schemas.microsoft.com/office/powerpoint/2010/main" xmlns="" val="292023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ipe(down)">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down)">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wipe(down)">
                                      <p:cBhvr>
                                        <p:cTn id="4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1727200" y="253999"/>
            <a:ext cx="8750300" cy="6191647"/>
          </a:xfrm>
        </p:spPr>
      </p:pic>
    </p:spTree>
    <p:extLst>
      <p:ext uri="{BB962C8B-B14F-4D97-AF65-F5344CB8AC3E}">
        <p14:creationId xmlns:p14="http://schemas.microsoft.com/office/powerpoint/2010/main" xmlns="" val="320694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612" y="2328332"/>
            <a:ext cx="8534400" cy="1507067"/>
          </a:xfrm>
        </p:spPr>
        <p:txBody>
          <a:bodyPr>
            <a:noAutofit/>
          </a:bodyPr>
          <a:lstStyle/>
          <a:p>
            <a:r>
              <a:rPr lang="uk-UA" sz="7200" dirty="0">
                <a:solidFill>
                  <a:schemeClr val="bg1"/>
                </a:solidFill>
                <a:latin typeface="MS Reference Sans Serif" panose="020B0604030504040204" pitchFamily="34" charset="0"/>
              </a:rPr>
              <a:t>Д</a:t>
            </a:r>
            <a:r>
              <a:rPr lang="uk-UA" sz="7200" dirty="0" smtClean="0">
                <a:solidFill>
                  <a:schemeClr val="bg1"/>
                </a:solidFill>
                <a:latin typeface="MS Reference Sans Serif" panose="020B0604030504040204" pitchFamily="34" charset="0"/>
              </a:rPr>
              <a:t>якую за увагу</a:t>
            </a:r>
            <a:endParaRPr lang="ru-RU" sz="7200" dirty="0">
              <a:solidFill>
                <a:schemeClr val="bg1"/>
              </a:solidFill>
              <a:latin typeface="MS Reference Sans Serif" panose="020B0604030504040204" pitchFamily="34" charset="0"/>
            </a:endParaRPr>
          </a:p>
        </p:txBody>
      </p:sp>
      <p:pic>
        <p:nvPicPr>
          <p:cNvPr id="4" name="Рисунок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745477" y="224543"/>
            <a:ext cx="3016250" cy="2010833"/>
          </a:xfrm>
          <a:prstGeom prst="rect">
            <a:avLst/>
          </a:prstGeom>
          <a:ln>
            <a:noFill/>
          </a:ln>
          <a:effectLst>
            <a:outerShdw blurRad="292100" dist="139700" dir="2700000" algn="tl" rotWithShape="0">
              <a:srgbClr val="333333">
                <a:alpha val="65000"/>
              </a:srgbClr>
            </a:outerShdw>
          </a:effectLst>
        </p:spPr>
      </p:pic>
      <p:pic>
        <p:nvPicPr>
          <p:cNvPr id="5" name="Рисунок 4"/>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514849" y="4406900"/>
            <a:ext cx="3243789" cy="2162526"/>
          </a:xfrm>
          <a:prstGeom prst="rect">
            <a:avLst/>
          </a:prstGeom>
          <a:ln>
            <a:noFill/>
          </a:ln>
          <a:effectLst>
            <a:outerShdw blurRad="292100" dist="139700" dir="2700000" algn="tl" rotWithShape="0">
              <a:srgbClr val="333333">
                <a:alpha val="65000"/>
              </a:srgbClr>
            </a:outerShdw>
          </a:effectLst>
        </p:spPr>
      </p:pic>
      <p:pic>
        <p:nvPicPr>
          <p:cNvPr id="6" name="Рисунок 5"/>
          <p:cNvPicPr>
            <a:picLocks noChangeAspect="1"/>
          </p:cNvPicPr>
          <p:nvPr/>
        </p:nvPicPr>
        <p:blipFill>
          <a:blip r:embed="rId4" cstate="email">
            <a:extLst>
              <a:ext uri="{28A0092B-C50C-407E-A947-70E740481C1C}">
                <a14:useLocalDpi xmlns:a14="http://schemas.microsoft.com/office/drawing/2010/main" xmlns="" val="0"/>
              </a:ext>
            </a:extLst>
          </a:blip>
          <a:stretch>
            <a:fillRect/>
          </a:stretch>
        </p:blipFill>
        <p:spPr>
          <a:xfrm>
            <a:off x="8616949" y="3946175"/>
            <a:ext cx="2767143" cy="2623252"/>
          </a:xfrm>
          <a:prstGeom prst="rect">
            <a:avLst/>
          </a:prstGeom>
          <a:ln>
            <a:noFill/>
          </a:ln>
          <a:effectLst>
            <a:outerShdw blurRad="292100" dist="139700" dir="2700000" algn="tl" rotWithShape="0">
              <a:srgbClr val="333333">
                <a:alpha val="65000"/>
              </a:srgbClr>
            </a:outerShdw>
          </a:effectLst>
        </p:spPr>
      </p:pic>
      <p:pic>
        <p:nvPicPr>
          <p:cNvPr id="7" name="Рисунок 6"/>
          <p:cNvPicPr>
            <a:picLocks noChangeAspect="1"/>
          </p:cNvPicPr>
          <p:nvPr/>
        </p:nvPicPr>
        <p:blipFill>
          <a:blip r:embed="rId5" cstate="email">
            <a:extLst>
              <a:ext uri="{28A0092B-C50C-407E-A947-70E740481C1C}">
                <a14:useLocalDpi xmlns:a14="http://schemas.microsoft.com/office/drawing/2010/main" xmlns="" val="0"/>
              </a:ext>
            </a:extLst>
          </a:blip>
          <a:stretch>
            <a:fillRect/>
          </a:stretch>
        </p:blipFill>
        <p:spPr>
          <a:xfrm>
            <a:off x="8934904" y="131587"/>
            <a:ext cx="2449188" cy="2066224"/>
          </a:xfrm>
          <a:prstGeom prst="rect">
            <a:avLst/>
          </a:prstGeom>
          <a:ln>
            <a:noFill/>
          </a:ln>
          <a:effectLst>
            <a:outerShdw blurRad="292100" dist="139700" dir="2700000" algn="tl" rotWithShape="0">
              <a:srgbClr val="333333">
                <a:alpha val="65000"/>
              </a:srgbClr>
            </a:outerShdw>
          </a:effectLst>
        </p:spPr>
      </p:pic>
      <p:pic>
        <p:nvPicPr>
          <p:cNvPr id="8" name="Рисунок 7"/>
          <p:cNvPicPr>
            <a:picLocks noChangeAspect="1"/>
          </p:cNvPicPr>
          <p:nvPr/>
        </p:nvPicPr>
        <p:blipFill>
          <a:blip r:embed="rId6" cstate="email">
            <a:extLst>
              <a:ext uri="{28A0092B-C50C-407E-A947-70E740481C1C}">
                <a14:useLocalDpi xmlns:a14="http://schemas.microsoft.com/office/drawing/2010/main" xmlns="" val="0"/>
              </a:ext>
            </a:extLst>
          </a:blip>
          <a:stretch>
            <a:fillRect/>
          </a:stretch>
        </p:blipFill>
        <p:spPr>
          <a:xfrm>
            <a:off x="882650" y="3946174"/>
            <a:ext cx="2552700" cy="2623252"/>
          </a:xfrm>
          <a:prstGeom prst="rect">
            <a:avLst/>
          </a:prstGeom>
          <a:ln>
            <a:noFill/>
          </a:ln>
          <a:effectLst>
            <a:outerShdw blurRad="292100" dist="139700" dir="2700000" algn="tl" rotWithShape="0">
              <a:srgbClr val="333333">
                <a:alpha val="65000"/>
              </a:srgbClr>
            </a:outerShdw>
          </a:effectLst>
        </p:spPr>
      </p:pic>
      <p:pic>
        <p:nvPicPr>
          <p:cNvPr id="9" name="Рисунок 8"/>
          <p:cNvPicPr>
            <a:picLocks noChangeAspect="1"/>
          </p:cNvPicPr>
          <p:nvPr/>
        </p:nvPicPr>
        <p:blipFill>
          <a:blip r:embed="rId7" cstate="email">
            <a:extLst>
              <a:ext uri="{28A0092B-C50C-407E-A947-70E740481C1C}">
                <a14:useLocalDpi xmlns:a14="http://schemas.microsoft.com/office/drawing/2010/main" xmlns="" val="0"/>
              </a:ext>
            </a:extLst>
          </a:blip>
          <a:stretch>
            <a:fillRect/>
          </a:stretch>
        </p:blipFill>
        <p:spPr>
          <a:xfrm>
            <a:off x="4653057" y="131587"/>
            <a:ext cx="3187509" cy="239063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403833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additive="base">
                                        <p:cTn id="45" dur="500" fill="hold"/>
                                        <p:tgtEl>
                                          <p:spTgt spid="6"/>
                                        </p:tgtEl>
                                        <p:attrNameLst>
                                          <p:attrName>ppt_x</p:attrName>
                                        </p:attrNameLst>
                                      </p:cBhvr>
                                      <p:tavLst>
                                        <p:tav tm="0">
                                          <p:val>
                                            <p:strVal val="#ppt_x"/>
                                          </p:val>
                                        </p:tav>
                                        <p:tav tm="100000">
                                          <p:val>
                                            <p:strVal val="#ppt_x"/>
                                          </p:val>
                                        </p:tav>
                                      </p:tavLst>
                                    </p:anim>
                                    <p:anim calcmode="lin" valueType="num">
                                      <p:cBhvr additive="base">
                                        <p:cTn id="4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711200" y="0"/>
            <a:ext cx="10985500" cy="2349500"/>
          </a:xfrm>
        </p:spPr>
        <p:txBody>
          <a:bodyPr/>
          <a:lstStyle/>
          <a:p>
            <a:r>
              <a:rPr lang="ru-RU" b="1" dirty="0" err="1" smtClean="0">
                <a:latin typeface="DejaVu Serif" panose="02060603050605020204" pitchFamily="18" charset="0"/>
                <a:ea typeface="DejaVu Serif" panose="02060603050605020204" pitchFamily="18" charset="0"/>
              </a:rPr>
              <a:t>Кам'яне</a:t>
            </a:r>
            <a:r>
              <a:rPr lang="ru-RU" b="1" dirty="0" smtClean="0">
                <a:latin typeface="DejaVu Serif" panose="02060603050605020204" pitchFamily="18" charset="0"/>
                <a:ea typeface="DejaVu Serif" panose="02060603050605020204" pitchFamily="18" charset="0"/>
              </a:rPr>
              <a:t> </a:t>
            </a:r>
            <a:r>
              <a:rPr lang="ru-RU" b="1" dirty="0" err="1" smtClean="0">
                <a:latin typeface="DejaVu Serif" panose="02060603050605020204" pitchFamily="18" charset="0"/>
                <a:ea typeface="DejaVu Serif" panose="02060603050605020204" pitchFamily="18" charset="0"/>
              </a:rPr>
              <a:t>вугілля</a:t>
            </a:r>
            <a:r>
              <a:rPr lang="ru-RU" dirty="0">
                <a:latin typeface="DejaVu Serif" panose="02060603050605020204" pitchFamily="18" charset="0"/>
                <a:ea typeface="DejaVu Serif" panose="02060603050605020204" pitchFamily="18" charset="0"/>
              </a:rPr>
              <a:t> (</a:t>
            </a:r>
            <a:r>
              <a:rPr lang="ru-RU" dirty="0">
                <a:latin typeface="DejaVu Serif" panose="02060603050605020204" pitchFamily="18" charset="0"/>
                <a:ea typeface="DejaVu Serif" panose="02060603050605020204" pitchFamily="18" charset="0"/>
                <a:hlinkClick r:id="rId2" tooltip="Англійська мова"/>
              </a:rPr>
              <a:t>англ.</a:t>
            </a:r>
            <a:r>
              <a:rPr lang="ru-RU" dirty="0">
                <a:latin typeface="DejaVu Serif" panose="02060603050605020204" pitchFamily="18" charset="0"/>
                <a:ea typeface="DejaVu Serif" panose="02060603050605020204" pitchFamily="18" charset="0"/>
              </a:rPr>
              <a:t> </a:t>
            </a:r>
            <a:r>
              <a:rPr lang="de-DE" i="1" dirty="0" err="1">
                <a:latin typeface="DejaVu Serif" panose="02060603050605020204" pitchFamily="18" charset="0"/>
                <a:ea typeface="DejaVu Serif" panose="02060603050605020204" pitchFamily="18" charset="0"/>
              </a:rPr>
              <a:t>black</a:t>
            </a:r>
            <a:r>
              <a:rPr lang="de-DE" i="1" dirty="0">
                <a:latin typeface="DejaVu Serif" panose="02060603050605020204" pitchFamily="18" charset="0"/>
                <a:ea typeface="DejaVu Serif" panose="02060603050605020204" pitchFamily="18" charset="0"/>
              </a:rPr>
              <a:t>, </a:t>
            </a:r>
            <a:r>
              <a:rPr lang="de-DE" i="1" dirty="0" err="1">
                <a:latin typeface="DejaVu Serif" panose="02060603050605020204" pitchFamily="18" charset="0"/>
                <a:ea typeface="DejaVu Serif" panose="02060603050605020204" pitchFamily="18" charset="0"/>
              </a:rPr>
              <a:t>bitoumi-nous</a:t>
            </a:r>
            <a:r>
              <a:rPr lang="de-DE" i="1" dirty="0">
                <a:latin typeface="DejaVu Serif" panose="02060603050605020204" pitchFamily="18" charset="0"/>
                <a:ea typeface="DejaVu Serif" panose="02060603050605020204" pitchFamily="18" charset="0"/>
              </a:rPr>
              <a:t>, </a:t>
            </a:r>
            <a:r>
              <a:rPr lang="de-DE" i="1" dirty="0" err="1">
                <a:latin typeface="DejaVu Serif" panose="02060603050605020204" pitchFamily="18" charset="0"/>
                <a:ea typeface="DejaVu Serif" panose="02060603050605020204" pitchFamily="18" charset="0"/>
              </a:rPr>
              <a:t>mineral</a:t>
            </a:r>
            <a:r>
              <a:rPr lang="de-DE" i="1" dirty="0">
                <a:latin typeface="DejaVu Serif" panose="02060603050605020204" pitchFamily="18" charset="0"/>
                <a:ea typeface="DejaVu Serif" panose="02060603050605020204" pitchFamily="18" charset="0"/>
              </a:rPr>
              <a:t> </a:t>
            </a:r>
            <a:r>
              <a:rPr lang="de-DE" i="1" dirty="0" err="1">
                <a:latin typeface="DejaVu Serif" panose="02060603050605020204" pitchFamily="18" charset="0"/>
                <a:ea typeface="DejaVu Serif" panose="02060603050605020204" pitchFamily="18" charset="0"/>
              </a:rPr>
              <a:t>coal</a:t>
            </a:r>
            <a:r>
              <a:rPr lang="de-DE" dirty="0">
                <a:latin typeface="DejaVu Serif" panose="02060603050605020204" pitchFamily="18" charset="0"/>
                <a:ea typeface="DejaVu Serif" panose="02060603050605020204" pitchFamily="18" charset="0"/>
              </a:rPr>
              <a:t>; </a:t>
            </a:r>
            <a:r>
              <a:rPr lang="ru-RU" dirty="0" err="1">
                <a:latin typeface="DejaVu Serif" panose="02060603050605020204" pitchFamily="18" charset="0"/>
                <a:ea typeface="DejaVu Serif" panose="02060603050605020204" pitchFamily="18" charset="0"/>
                <a:hlinkClick r:id="rId3" tooltip="Німецька мова"/>
              </a:rPr>
              <a:t>нім</a:t>
            </a:r>
            <a:r>
              <a:rPr lang="ru-RU" dirty="0">
                <a:latin typeface="DejaVu Serif" panose="02060603050605020204" pitchFamily="18" charset="0"/>
                <a:ea typeface="DejaVu Serif" panose="02060603050605020204" pitchFamily="18" charset="0"/>
                <a:hlinkClick r:id="rId3" tooltip="Німецька мова"/>
              </a:rPr>
              <a:t>.</a:t>
            </a:r>
            <a:r>
              <a:rPr lang="ru-RU" dirty="0">
                <a:latin typeface="DejaVu Serif" panose="02060603050605020204" pitchFamily="18" charset="0"/>
                <a:ea typeface="DejaVu Serif" panose="02060603050605020204" pitchFamily="18" charset="0"/>
              </a:rPr>
              <a:t> </a:t>
            </a:r>
            <a:r>
              <a:rPr lang="de-DE" i="1" dirty="0">
                <a:latin typeface="DejaVu Serif" panose="02060603050605020204" pitchFamily="18" charset="0"/>
                <a:ea typeface="DejaVu Serif" panose="02060603050605020204" pitchFamily="18" charset="0"/>
              </a:rPr>
              <a:t>Stein-kohle</a:t>
            </a:r>
            <a:r>
              <a:rPr lang="de-DE" dirty="0">
                <a:latin typeface="DejaVu Serif" panose="02060603050605020204" pitchFamily="18" charset="0"/>
                <a:ea typeface="DejaVu Serif" panose="02060603050605020204" pitchFamily="18" charset="0"/>
              </a:rPr>
              <a:t>) — </a:t>
            </a:r>
            <a:r>
              <a:rPr lang="ru-RU" dirty="0">
                <a:latin typeface="DejaVu Serif" panose="02060603050605020204" pitchFamily="18" charset="0"/>
                <a:ea typeface="DejaVu Serif" panose="02060603050605020204" pitchFamily="18" charset="0"/>
              </a:rPr>
              <a:t>тверда горюча </a:t>
            </a:r>
            <a:r>
              <a:rPr lang="ru-RU" dirty="0" err="1">
                <a:latin typeface="DejaVu Serif" panose="02060603050605020204" pitchFamily="18" charset="0"/>
                <a:ea typeface="DejaVu Serif" panose="02060603050605020204" pitchFamily="18" charset="0"/>
                <a:hlinkClick r:id="rId4" tooltip="Корисні копалини"/>
              </a:rPr>
              <a:t>корисна</a:t>
            </a:r>
            <a:r>
              <a:rPr lang="ru-RU" dirty="0">
                <a:latin typeface="DejaVu Serif" panose="02060603050605020204" pitchFamily="18" charset="0"/>
                <a:ea typeface="DejaVu Serif" panose="02060603050605020204" pitchFamily="18" charset="0"/>
                <a:hlinkClick r:id="rId4" tooltip="Корисні копалини"/>
              </a:rPr>
              <a:t> </a:t>
            </a:r>
            <a:r>
              <a:rPr lang="ru-RU" dirty="0" err="1">
                <a:latin typeface="DejaVu Serif" panose="02060603050605020204" pitchFamily="18" charset="0"/>
                <a:ea typeface="DejaVu Serif" panose="02060603050605020204" pitchFamily="18" charset="0"/>
                <a:hlinkClick r:id="rId4" tooltip="Корисні копалини"/>
              </a:rPr>
              <a:t>копалина</a:t>
            </a:r>
            <a:r>
              <a:rPr lang="ru-RU" dirty="0">
                <a:latin typeface="DejaVu Serif" panose="02060603050605020204" pitchFamily="18" charset="0"/>
                <a:ea typeface="DejaVu Serif" panose="02060603050605020204" pitchFamily="18" charset="0"/>
              </a:rPr>
              <a:t>, один з </a:t>
            </a:r>
            <a:r>
              <a:rPr lang="ru-RU" dirty="0" err="1">
                <a:latin typeface="DejaVu Serif" panose="02060603050605020204" pitchFamily="18" charset="0"/>
                <a:ea typeface="DejaVu Serif" panose="02060603050605020204" pitchFamily="18" charset="0"/>
              </a:rPr>
              <a:t>видів</a:t>
            </a:r>
            <a:r>
              <a:rPr lang="ru-RU" dirty="0">
                <a:latin typeface="DejaVu Serif" panose="02060603050605020204" pitchFamily="18" charset="0"/>
                <a:ea typeface="DejaVu Serif" panose="02060603050605020204" pitchFamily="18" charset="0"/>
              </a:rPr>
              <a:t> </a:t>
            </a:r>
            <a:r>
              <a:rPr lang="ru-RU" dirty="0" err="1">
                <a:latin typeface="DejaVu Serif" panose="02060603050605020204" pitchFamily="18" charset="0"/>
                <a:ea typeface="DejaVu Serif" panose="02060603050605020204" pitchFamily="18" charset="0"/>
                <a:hlinkClick r:id="rId5" tooltip="Вугілля"/>
              </a:rPr>
              <a:t>вугілля</a:t>
            </a:r>
            <a:r>
              <a:rPr lang="ru-RU" dirty="0" err="1">
                <a:latin typeface="DejaVu Serif" panose="02060603050605020204" pitchFamily="18" charset="0"/>
                <a:ea typeface="DejaVu Serif" panose="02060603050605020204" pitchFamily="18" charset="0"/>
              </a:rPr>
              <a:t>викопного</a:t>
            </a:r>
            <a:r>
              <a:rPr lang="ru-RU" dirty="0">
                <a:latin typeface="DejaVu Serif" panose="02060603050605020204" pitchFamily="18" charset="0"/>
                <a:ea typeface="DejaVu Serif" panose="02060603050605020204" pitchFamily="18" charset="0"/>
              </a:rPr>
              <a:t>, </a:t>
            </a:r>
            <a:r>
              <a:rPr lang="ru-RU" dirty="0" err="1">
                <a:latin typeface="DejaVu Serif" panose="02060603050605020204" pitchFamily="18" charset="0"/>
                <a:ea typeface="DejaVu Serif" panose="02060603050605020204" pitchFamily="18" charset="0"/>
              </a:rPr>
              <a:t>проміжний</a:t>
            </a:r>
            <a:r>
              <a:rPr lang="ru-RU" dirty="0">
                <a:latin typeface="DejaVu Serif" panose="02060603050605020204" pitchFamily="18" charset="0"/>
                <a:ea typeface="DejaVu Serif" panose="02060603050605020204" pitchFamily="18" charset="0"/>
              </a:rPr>
              <a:t> </a:t>
            </a:r>
            <a:r>
              <a:rPr lang="ru-RU" dirty="0" err="1">
                <a:latin typeface="DejaVu Serif" panose="02060603050605020204" pitchFamily="18" charset="0"/>
                <a:ea typeface="DejaVu Serif" panose="02060603050605020204" pitchFamily="18" charset="0"/>
              </a:rPr>
              <a:t>між</a:t>
            </a:r>
            <a:r>
              <a:rPr lang="ru-RU" dirty="0">
                <a:latin typeface="DejaVu Serif" panose="02060603050605020204" pitchFamily="18" charset="0"/>
                <a:ea typeface="DejaVu Serif" panose="02060603050605020204" pitchFamily="18" charset="0"/>
              </a:rPr>
              <a:t> </a:t>
            </a:r>
            <a:r>
              <a:rPr lang="ru-RU" dirty="0">
                <a:latin typeface="DejaVu Serif" panose="02060603050605020204" pitchFamily="18" charset="0"/>
                <a:ea typeface="DejaVu Serif" panose="02060603050605020204" pitchFamily="18" charset="0"/>
                <a:hlinkClick r:id="rId6" tooltip="Буре вугілля"/>
              </a:rPr>
              <a:t>бурим </a:t>
            </a:r>
            <a:r>
              <a:rPr lang="ru-RU" dirty="0" err="1">
                <a:latin typeface="DejaVu Serif" panose="02060603050605020204" pitchFamily="18" charset="0"/>
                <a:ea typeface="DejaVu Serif" panose="02060603050605020204" pitchFamily="18" charset="0"/>
                <a:hlinkClick r:id="rId6" tooltip="Буре вугілля"/>
              </a:rPr>
              <a:t>вугіллям</a:t>
            </a:r>
            <a:r>
              <a:rPr lang="ru-RU" dirty="0">
                <a:latin typeface="DejaVu Serif" panose="02060603050605020204" pitchFamily="18" charset="0"/>
                <a:ea typeface="DejaVu Serif" panose="02060603050605020204" pitchFamily="18" charset="0"/>
              </a:rPr>
              <a:t> і </a:t>
            </a:r>
            <a:r>
              <a:rPr lang="ru-RU" dirty="0" smtClean="0">
                <a:latin typeface="DejaVu Serif" panose="02060603050605020204" pitchFamily="18" charset="0"/>
                <a:ea typeface="DejaVu Serif" panose="02060603050605020204" pitchFamily="18" charset="0"/>
                <a:hlinkClick r:id="rId7" tooltip="Антрацит"/>
              </a:rPr>
              <a:t>антрацитом</a:t>
            </a:r>
            <a:r>
              <a:rPr lang="ru-RU" dirty="0" smtClean="0">
                <a:latin typeface="DejaVu Serif" panose="02060603050605020204" pitchFamily="18" charset="0"/>
                <a:ea typeface="DejaVu Serif" panose="02060603050605020204" pitchFamily="18" charset="0"/>
              </a:rPr>
              <a:t>.</a:t>
            </a:r>
            <a:endParaRPr lang="ru-RU" dirty="0">
              <a:latin typeface="DejaVu Serif" panose="02060603050605020204" pitchFamily="18" charset="0"/>
              <a:ea typeface="DejaVu Serif" panose="02060603050605020204" pitchFamily="18" charset="0"/>
            </a:endParaRPr>
          </a:p>
        </p:txBody>
      </p:sp>
      <p:pic>
        <p:nvPicPr>
          <p:cNvPr id="4" name="Рисунок 3"/>
          <p:cNvPicPr>
            <a:picLocks noChangeAspect="1"/>
          </p:cNvPicPr>
          <p:nvPr/>
        </p:nvPicPr>
        <p:blipFill>
          <a:blip r:embed="rId8" cstate="email">
            <a:extLst>
              <a:ext uri="{28A0092B-C50C-407E-A947-70E740481C1C}">
                <a14:useLocalDpi xmlns:a14="http://schemas.microsoft.com/office/drawing/2010/main" xmlns="" val="0"/>
              </a:ext>
            </a:extLst>
          </a:blip>
          <a:stretch>
            <a:fillRect/>
          </a:stretch>
        </p:blipFill>
        <p:spPr>
          <a:xfrm>
            <a:off x="7336654" y="1752600"/>
            <a:ext cx="3255146" cy="3048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p:cNvPicPr>
            <a:picLocks noChangeAspect="1"/>
          </p:cNvPicPr>
          <p:nvPr/>
        </p:nvPicPr>
        <p:blipFill>
          <a:blip r:embed="rId9" cstate="email">
            <a:extLst>
              <a:ext uri="{28A0092B-C50C-407E-A947-70E740481C1C}">
                <a14:useLocalDpi xmlns:a14="http://schemas.microsoft.com/office/drawing/2010/main" xmlns="" val="0"/>
              </a:ext>
            </a:extLst>
          </a:blip>
          <a:stretch>
            <a:fillRect/>
          </a:stretch>
        </p:blipFill>
        <p:spPr>
          <a:xfrm>
            <a:off x="1014256" y="2024177"/>
            <a:ext cx="5778042" cy="38432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97880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2" y="0"/>
            <a:ext cx="10898188" cy="3543299"/>
          </a:xfrm>
        </p:spPr>
        <p:txBody>
          <a:bodyPr>
            <a:normAutofit/>
          </a:bodyPr>
          <a:lstStyle/>
          <a:p>
            <a:r>
              <a:rPr lang="ru-RU" sz="1800" b="1" dirty="0" smtClean="0">
                <a:solidFill>
                  <a:schemeClr val="bg1"/>
                </a:solidFill>
                <a:latin typeface="+mn-lt"/>
                <a:ea typeface="DejaVu Serif" panose="02060603050605020204" pitchFamily="18" charset="0"/>
              </a:rPr>
              <a:t>    </a:t>
            </a:r>
            <a:r>
              <a:rPr lang="ru-RU" sz="1800" dirty="0" err="1" smtClean="0">
                <a:solidFill>
                  <a:schemeClr val="bg1"/>
                </a:solidFill>
                <a:latin typeface="DejaVu Serif" panose="02060603050605020204" pitchFamily="18" charset="0"/>
                <a:ea typeface="DejaVu Serif" panose="02060603050605020204" pitchFamily="18" charset="0"/>
              </a:rPr>
              <a:t>Кам’яне</a:t>
            </a:r>
            <a:r>
              <a:rPr lang="ru-RU" sz="1800" dirty="0" smtClean="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вугілля</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було</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відомо</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ще</a:t>
            </a:r>
            <a:r>
              <a:rPr lang="ru-RU" sz="1800" dirty="0">
                <a:solidFill>
                  <a:schemeClr val="bg1"/>
                </a:solidFill>
                <a:latin typeface="DejaVu Serif" panose="02060603050605020204" pitchFamily="18" charset="0"/>
                <a:ea typeface="DejaVu Serif" panose="02060603050605020204" pitchFamily="18" charset="0"/>
              </a:rPr>
              <a:t> в </a:t>
            </a:r>
            <a:r>
              <a:rPr lang="ru-RU" sz="1800" dirty="0" err="1">
                <a:solidFill>
                  <a:schemeClr val="bg1"/>
                </a:solidFill>
                <a:latin typeface="DejaVu Serif" panose="02060603050605020204" pitchFamily="18" charset="0"/>
                <a:ea typeface="DejaVu Serif" panose="02060603050605020204" pitchFamily="18" charset="0"/>
              </a:rPr>
              <a:t>стародавньому</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світі</a:t>
            </a:r>
            <a:r>
              <a:rPr lang="ru-RU" sz="1800" dirty="0">
                <a:solidFill>
                  <a:schemeClr val="bg1"/>
                </a:solidFill>
                <a:latin typeface="DejaVu Serif" panose="02060603050605020204" pitchFamily="18" charset="0"/>
                <a:ea typeface="DejaVu Serif" panose="02060603050605020204" pitchFamily="18" charset="0"/>
              </a:rPr>
              <a:t>. Перше </a:t>
            </a:r>
            <a:r>
              <a:rPr lang="ru-RU" sz="1800" dirty="0" err="1">
                <a:solidFill>
                  <a:schemeClr val="bg1"/>
                </a:solidFill>
                <a:latin typeface="DejaVu Serif" panose="02060603050605020204" pitchFamily="18" charset="0"/>
                <a:ea typeface="DejaVu Serif" panose="02060603050605020204" pitchFamily="18" charset="0"/>
              </a:rPr>
              <a:t>згадування</a:t>
            </a:r>
            <a:r>
              <a:rPr lang="ru-RU" sz="1800" dirty="0">
                <a:solidFill>
                  <a:schemeClr val="bg1"/>
                </a:solidFill>
                <a:latin typeface="DejaVu Serif" panose="02060603050605020204" pitchFamily="18" charset="0"/>
                <a:ea typeface="DejaVu Serif" panose="02060603050605020204" pitchFamily="18" charset="0"/>
              </a:rPr>
              <a:t> про </a:t>
            </a:r>
            <a:r>
              <a:rPr lang="ru-RU" sz="1800" dirty="0" err="1">
                <a:solidFill>
                  <a:schemeClr val="bg1"/>
                </a:solidFill>
                <a:latin typeface="DejaVu Serif" panose="02060603050605020204" pitchFamily="18" charset="0"/>
                <a:ea typeface="DejaVu Serif" panose="02060603050605020204" pitchFamily="18" charset="0"/>
              </a:rPr>
              <a:t>нього</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пов’язують</a:t>
            </a:r>
            <a:r>
              <a:rPr lang="ru-RU" sz="1800" dirty="0">
                <a:solidFill>
                  <a:schemeClr val="bg1"/>
                </a:solidFill>
                <a:latin typeface="DejaVu Serif" panose="02060603050605020204" pitchFamily="18" charset="0"/>
                <a:ea typeface="DejaVu Serif" panose="02060603050605020204" pitchFamily="18" charset="0"/>
              </a:rPr>
              <a:t> з Аристотелем (</a:t>
            </a:r>
            <a:r>
              <a:rPr lang="de-DE" sz="1800" dirty="0">
                <a:solidFill>
                  <a:schemeClr val="bg1"/>
                </a:solidFill>
                <a:latin typeface="DejaVu Serif" panose="02060603050605020204" pitchFamily="18" charset="0"/>
                <a:ea typeface="DejaVu Serif" panose="02060603050605020204" pitchFamily="18" charset="0"/>
              </a:rPr>
              <a:t>IV </a:t>
            </a:r>
            <a:r>
              <a:rPr lang="ru-RU" sz="1800" dirty="0">
                <a:solidFill>
                  <a:schemeClr val="bg1"/>
                </a:solidFill>
                <a:latin typeface="DejaVu Serif" panose="02060603050605020204" pitchFamily="18" charset="0"/>
                <a:ea typeface="DejaVu Serif" panose="02060603050605020204" pitchFamily="18" charset="0"/>
              </a:rPr>
              <a:t>ст. до н. х</a:t>
            </a:r>
            <a:r>
              <a:rPr lang="ru-RU" sz="1800" dirty="0" smtClean="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Кількома</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десятиріч­чями</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пізніше</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його</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учень</a:t>
            </a:r>
            <a:r>
              <a:rPr lang="ru-RU" sz="1800" dirty="0">
                <a:solidFill>
                  <a:schemeClr val="bg1"/>
                </a:solidFill>
                <a:latin typeface="DejaVu Serif" panose="02060603050605020204" pitchFamily="18" charset="0"/>
                <a:ea typeface="DejaVu Serif" panose="02060603050605020204" pitchFamily="18" charset="0"/>
              </a:rPr>
              <a:t> Теофраст </a:t>
            </a:r>
            <a:r>
              <a:rPr lang="ru-RU" sz="1800" dirty="0" err="1">
                <a:solidFill>
                  <a:schemeClr val="bg1"/>
                </a:solidFill>
                <a:latin typeface="DejaVu Serif" panose="02060603050605020204" pitchFamily="18" charset="0"/>
                <a:ea typeface="DejaVu Serif" panose="02060603050605020204" pitchFamily="18" charset="0"/>
              </a:rPr>
              <a:t>Ересський</a:t>
            </a:r>
            <a:r>
              <a:rPr lang="ru-RU" sz="1800" dirty="0">
                <a:solidFill>
                  <a:schemeClr val="bg1"/>
                </a:solidFill>
                <a:latin typeface="DejaVu Serif" panose="02060603050605020204" pitchFamily="18" charset="0"/>
                <a:ea typeface="DejaVu Serif" panose="02060603050605020204" pitchFamily="18" charset="0"/>
              </a:rPr>
              <a:t> в «</a:t>
            </a:r>
            <a:r>
              <a:rPr lang="ru-RU" sz="1800" dirty="0" err="1">
                <a:solidFill>
                  <a:schemeClr val="bg1"/>
                </a:solidFill>
                <a:latin typeface="DejaVu Serif" panose="02060603050605020204" pitchFamily="18" charset="0"/>
                <a:ea typeface="DejaVu Serif" panose="02060603050605020204" pitchFamily="18" charset="0"/>
              </a:rPr>
              <a:t>Трактаті</a:t>
            </a:r>
            <a:r>
              <a:rPr lang="ru-RU" sz="1800" dirty="0">
                <a:solidFill>
                  <a:schemeClr val="bg1"/>
                </a:solidFill>
                <a:latin typeface="DejaVu Serif" panose="02060603050605020204" pitchFamily="18" charset="0"/>
                <a:ea typeface="DejaVu Serif" panose="02060603050605020204" pitchFamily="18" charset="0"/>
              </a:rPr>
              <a:t> про </a:t>
            </a:r>
            <a:r>
              <a:rPr lang="ru-RU" sz="1800" dirty="0" err="1">
                <a:solidFill>
                  <a:schemeClr val="bg1"/>
                </a:solidFill>
                <a:latin typeface="DejaVu Serif" panose="02060603050605020204" pitchFamily="18" charset="0"/>
                <a:ea typeface="DejaVu Serif" panose="02060603050605020204" pitchFamily="18" charset="0"/>
              </a:rPr>
              <a:t>каміння</a:t>
            </a:r>
            <a:r>
              <a:rPr lang="ru-RU" sz="1800" dirty="0">
                <a:solidFill>
                  <a:schemeClr val="bg1"/>
                </a:solidFill>
                <a:latin typeface="DejaVu Serif" panose="02060603050605020204" pitchFamily="18" charset="0"/>
                <a:ea typeface="DejaVu Serif" panose="02060603050605020204" pitchFamily="18" charset="0"/>
              </a:rPr>
              <a:t>» пи­сав:</a:t>
            </a:r>
            <a:br>
              <a:rPr lang="ru-RU" sz="1800" dirty="0">
                <a:solidFill>
                  <a:schemeClr val="bg1"/>
                </a:solidFill>
                <a:latin typeface="DejaVu Serif" panose="02060603050605020204" pitchFamily="18" charset="0"/>
                <a:ea typeface="DejaVu Serif" panose="02060603050605020204" pitchFamily="18" charset="0"/>
              </a:rPr>
            </a:br>
            <a:r>
              <a:rPr lang="ru-RU" sz="1800" dirty="0" smtClean="0">
                <a:solidFill>
                  <a:schemeClr val="bg1"/>
                </a:solidFill>
                <a:latin typeface="DejaVu Serif" panose="02060603050605020204" pitchFamily="18" charset="0"/>
                <a:ea typeface="DejaVu Serif" panose="02060603050605020204" pitchFamily="18" charset="0"/>
              </a:rPr>
              <a:t>  </a:t>
            </a:r>
            <a:r>
              <a:rPr lang="ru-RU" sz="1800" i="1" dirty="0" smtClean="0">
                <a:solidFill>
                  <a:schemeClr val="bg1"/>
                </a:solidFill>
                <a:latin typeface="DejaVu Serif" panose="02060603050605020204" pitchFamily="18" charset="0"/>
                <a:ea typeface="DejaVu Serif" panose="02060603050605020204" pitchFamily="18" charset="0"/>
              </a:rPr>
              <a:t>«…</a:t>
            </a:r>
            <a:r>
              <a:rPr lang="ru-RU" sz="1800" i="1" dirty="0" err="1">
                <a:solidFill>
                  <a:schemeClr val="bg1"/>
                </a:solidFill>
                <a:latin typeface="DejaVu Serif" panose="02060603050605020204" pitchFamily="18" charset="0"/>
                <a:ea typeface="DejaVu Serif" panose="02060603050605020204" pitchFamily="18" charset="0"/>
              </a:rPr>
              <a:t>звуться</a:t>
            </a:r>
            <a:r>
              <a:rPr lang="ru-RU" sz="1800" i="1" dirty="0">
                <a:solidFill>
                  <a:schemeClr val="bg1"/>
                </a:solidFill>
                <a:latin typeface="DejaVu Serif" panose="02060603050605020204" pitchFamily="18" charset="0"/>
                <a:ea typeface="DejaVu Serif" panose="02060603050605020204" pitchFamily="18" charset="0"/>
              </a:rPr>
              <a:t> </a:t>
            </a:r>
            <a:r>
              <a:rPr lang="ru-RU" sz="1800" i="1" dirty="0" err="1">
                <a:solidFill>
                  <a:schemeClr val="bg1"/>
                </a:solidFill>
                <a:latin typeface="DejaVu Serif" panose="02060603050605020204" pitchFamily="18" charset="0"/>
                <a:ea typeface="DejaVu Serif" panose="02060603050605020204" pitchFamily="18" charset="0"/>
              </a:rPr>
              <a:t>ці</a:t>
            </a:r>
            <a:r>
              <a:rPr lang="ru-RU" sz="1800" i="1" dirty="0">
                <a:solidFill>
                  <a:schemeClr val="bg1"/>
                </a:solidFill>
                <a:latin typeface="DejaVu Serif" panose="02060603050605020204" pitchFamily="18" charset="0"/>
                <a:ea typeface="DejaVu Serif" panose="02060603050605020204" pitchFamily="18" charset="0"/>
              </a:rPr>
              <a:t> </a:t>
            </a:r>
            <a:r>
              <a:rPr lang="ru-RU" sz="1800" i="1" dirty="0" err="1">
                <a:solidFill>
                  <a:schemeClr val="bg1"/>
                </a:solidFill>
                <a:latin typeface="DejaVu Serif" panose="02060603050605020204" pitchFamily="18" charset="0"/>
                <a:ea typeface="DejaVu Serif" panose="02060603050605020204" pitchFamily="18" charset="0"/>
              </a:rPr>
              <a:t>викопні</a:t>
            </a:r>
            <a:r>
              <a:rPr lang="ru-RU" sz="1800" i="1" dirty="0">
                <a:solidFill>
                  <a:schemeClr val="bg1"/>
                </a:solidFill>
                <a:latin typeface="DejaVu Serif" panose="02060603050605020204" pitchFamily="18" charset="0"/>
                <a:ea typeface="DejaVu Serif" panose="02060603050605020204" pitchFamily="18" charset="0"/>
              </a:rPr>
              <a:t> </a:t>
            </a:r>
            <a:r>
              <a:rPr lang="ru-RU" sz="1800" i="1" dirty="0" err="1">
                <a:solidFill>
                  <a:schemeClr val="bg1"/>
                </a:solidFill>
                <a:latin typeface="DejaVu Serif" panose="02060603050605020204" pitchFamily="18" charset="0"/>
                <a:ea typeface="DejaVu Serif" panose="02060603050605020204" pitchFamily="18" charset="0"/>
              </a:rPr>
              <a:t>речовини</a:t>
            </a:r>
            <a:r>
              <a:rPr lang="ru-RU" sz="1800" i="1" dirty="0">
                <a:solidFill>
                  <a:schemeClr val="bg1"/>
                </a:solidFill>
                <a:latin typeface="DejaVu Serif" panose="02060603050605020204" pitchFamily="18" charset="0"/>
                <a:ea typeface="DejaVu Serif" panose="02060603050605020204" pitchFamily="18" charset="0"/>
              </a:rPr>
              <a:t> антрацитом (</a:t>
            </a:r>
            <a:r>
              <a:rPr lang="ru-RU" sz="1800" i="1" dirty="0" err="1">
                <a:solidFill>
                  <a:schemeClr val="bg1"/>
                </a:solidFill>
                <a:latin typeface="DejaVu Serif" panose="02060603050605020204" pitchFamily="18" charset="0"/>
                <a:ea typeface="DejaVu Serif" panose="02060603050605020204" pitchFamily="18" charset="0"/>
              </a:rPr>
              <a:t>або</a:t>
            </a:r>
            <a:r>
              <a:rPr lang="ru-RU" sz="1800" i="1" dirty="0">
                <a:solidFill>
                  <a:schemeClr val="bg1"/>
                </a:solidFill>
                <a:latin typeface="DejaVu Serif" panose="02060603050605020204" pitchFamily="18" charset="0"/>
                <a:ea typeface="DejaVu Serif" panose="02060603050605020204" pitchFamily="18" charset="0"/>
              </a:rPr>
              <a:t> </a:t>
            </a:r>
            <a:r>
              <a:rPr lang="ru-RU" sz="1800" i="1" dirty="0" err="1">
                <a:solidFill>
                  <a:schemeClr val="bg1"/>
                </a:solidFill>
                <a:latin typeface="DejaVu Serif" panose="02060603050605020204" pitchFamily="18" charset="0"/>
                <a:ea typeface="DejaVu Serif" panose="02060603050605020204" pitchFamily="18" charset="0"/>
              </a:rPr>
              <a:t>вугіллям</a:t>
            </a:r>
            <a:r>
              <a:rPr lang="ru-RU" sz="1800" i="1" dirty="0">
                <a:solidFill>
                  <a:schemeClr val="bg1"/>
                </a:solidFill>
                <a:latin typeface="DejaVu Serif" panose="02060603050605020204" pitchFamily="18" charset="0"/>
                <a:ea typeface="DejaVu Serif" panose="02060603050605020204" pitchFamily="18" charset="0"/>
              </a:rPr>
              <a:t>)… вони </a:t>
            </a:r>
            <a:r>
              <a:rPr lang="ru-RU" sz="1800" i="1" dirty="0" err="1">
                <a:solidFill>
                  <a:schemeClr val="bg1"/>
                </a:solidFill>
                <a:latin typeface="DejaVu Serif" panose="02060603050605020204" pitchFamily="18" charset="0"/>
                <a:ea typeface="DejaVu Serif" panose="02060603050605020204" pitchFamily="18" charset="0"/>
              </a:rPr>
              <a:t>спала­хують</a:t>
            </a:r>
            <a:r>
              <a:rPr lang="ru-RU" sz="1800" i="1" dirty="0">
                <a:solidFill>
                  <a:schemeClr val="bg1"/>
                </a:solidFill>
                <a:latin typeface="DejaVu Serif" panose="02060603050605020204" pitchFamily="18" charset="0"/>
                <a:ea typeface="DejaVu Serif" panose="02060603050605020204" pitchFamily="18" charset="0"/>
              </a:rPr>
              <a:t> та </a:t>
            </a:r>
            <a:r>
              <a:rPr lang="ru-RU" sz="1800" i="1" dirty="0" err="1">
                <a:solidFill>
                  <a:schemeClr val="bg1"/>
                </a:solidFill>
                <a:latin typeface="DejaVu Serif" panose="02060603050605020204" pitchFamily="18" charset="0"/>
                <a:ea typeface="DejaVu Serif" panose="02060603050605020204" pitchFamily="18" charset="0"/>
              </a:rPr>
              <a:t>горять</a:t>
            </a:r>
            <a:r>
              <a:rPr lang="ru-RU" sz="1800" i="1" dirty="0">
                <a:solidFill>
                  <a:schemeClr val="bg1"/>
                </a:solidFill>
                <a:latin typeface="DejaVu Serif" panose="02060603050605020204" pitchFamily="18" charset="0"/>
                <a:ea typeface="DejaVu Serif" panose="02060603050605020204" pitchFamily="18" charset="0"/>
              </a:rPr>
              <a:t> </a:t>
            </a:r>
            <a:r>
              <a:rPr lang="ru-RU" sz="1800" i="1" dirty="0" err="1">
                <a:solidFill>
                  <a:schemeClr val="bg1"/>
                </a:solidFill>
                <a:latin typeface="DejaVu Serif" panose="02060603050605020204" pitchFamily="18" charset="0"/>
                <a:ea typeface="DejaVu Serif" panose="02060603050605020204" pitchFamily="18" charset="0"/>
              </a:rPr>
              <a:t>подібно</a:t>
            </a:r>
            <a:r>
              <a:rPr lang="ru-RU" sz="1800" i="1" dirty="0">
                <a:solidFill>
                  <a:schemeClr val="bg1"/>
                </a:solidFill>
                <a:latin typeface="DejaVu Serif" panose="02060603050605020204" pitchFamily="18" charset="0"/>
                <a:ea typeface="DejaVu Serif" panose="02060603050605020204" pitchFamily="18" charset="0"/>
              </a:rPr>
              <a:t> до </a:t>
            </a:r>
            <a:r>
              <a:rPr lang="ru-RU" sz="1800" i="1" dirty="0" err="1">
                <a:solidFill>
                  <a:schemeClr val="bg1"/>
                </a:solidFill>
                <a:latin typeface="DejaVu Serif" panose="02060603050605020204" pitchFamily="18" charset="0"/>
                <a:ea typeface="DejaVu Serif" panose="02060603050605020204" pitchFamily="18" charset="0"/>
              </a:rPr>
              <a:t>деревного</a:t>
            </a:r>
            <a:r>
              <a:rPr lang="ru-RU" sz="1800" i="1" dirty="0">
                <a:solidFill>
                  <a:schemeClr val="bg1"/>
                </a:solidFill>
                <a:latin typeface="DejaVu Serif" panose="02060603050605020204" pitchFamily="18" charset="0"/>
                <a:ea typeface="DejaVu Serif" panose="02060603050605020204" pitchFamily="18" charset="0"/>
              </a:rPr>
              <a:t> </a:t>
            </a:r>
            <a:r>
              <a:rPr lang="ru-RU" sz="1800" i="1" dirty="0" err="1">
                <a:solidFill>
                  <a:schemeClr val="bg1"/>
                </a:solidFill>
                <a:latin typeface="DejaVu Serif" panose="02060603050605020204" pitchFamily="18" charset="0"/>
                <a:ea typeface="DejaVu Serif" panose="02060603050605020204" pitchFamily="18" charset="0"/>
              </a:rPr>
              <a:t>вугілля</a:t>
            </a:r>
            <a:r>
              <a:rPr lang="ru-RU" sz="1800" i="1" dirty="0" smtClean="0">
                <a:solidFill>
                  <a:schemeClr val="bg1"/>
                </a:solidFill>
                <a:latin typeface="DejaVu Serif" panose="02060603050605020204" pitchFamily="18" charset="0"/>
                <a:ea typeface="DejaVu Serif" panose="02060603050605020204" pitchFamily="18" charset="0"/>
              </a:rPr>
              <a:t>…»</a:t>
            </a:r>
            <a:r>
              <a:rPr lang="ru-RU" sz="1800" dirty="0">
                <a:solidFill>
                  <a:schemeClr val="bg1"/>
                </a:solidFill>
                <a:latin typeface="DejaVu Serif" panose="02060603050605020204" pitchFamily="18" charset="0"/>
                <a:ea typeface="DejaVu Serif" panose="02060603050605020204" pitchFamily="18" charset="0"/>
              </a:rPr>
              <a:t/>
            </a:r>
            <a:br>
              <a:rPr lang="ru-RU" sz="1800" dirty="0">
                <a:solidFill>
                  <a:schemeClr val="bg1"/>
                </a:solidFill>
                <a:latin typeface="DejaVu Serif" panose="02060603050605020204" pitchFamily="18" charset="0"/>
                <a:ea typeface="DejaVu Serif" panose="02060603050605020204" pitchFamily="18" charset="0"/>
              </a:rPr>
            </a:br>
            <a:r>
              <a:rPr lang="ru-RU" sz="1800" dirty="0" smtClean="0">
                <a:solidFill>
                  <a:schemeClr val="bg1"/>
                </a:solidFill>
                <a:latin typeface="DejaVu Serif" panose="02060603050605020204" pitchFamily="18" charset="0"/>
                <a:ea typeface="DejaVu Serif" panose="02060603050605020204" pitchFamily="18" charset="0"/>
              </a:rPr>
              <a:t>    </a:t>
            </a:r>
            <a:r>
              <a:rPr lang="ru-RU" sz="1800" dirty="0" err="1" smtClean="0">
                <a:solidFill>
                  <a:schemeClr val="bg1"/>
                </a:solidFill>
                <a:latin typeface="DejaVu Serif" panose="02060603050605020204" pitchFamily="18" charset="0"/>
                <a:ea typeface="DejaVu Serif" panose="02060603050605020204" pitchFamily="18" charset="0"/>
              </a:rPr>
              <a:t>Стародавні</a:t>
            </a:r>
            <a:r>
              <a:rPr lang="ru-RU" sz="1800" dirty="0" smtClean="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римляни</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видобували</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кам’яне</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вугілля</a:t>
            </a:r>
            <a:r>
              <a:rPr lang="ru-RU" sz="1800" dirty="0">
                <a:solidFill>
                  <a:schemeClr val="bg1"/>
                </a:solidFill>
                <a:latin typeface="DejaVu Serif" panose="02060603050605020204" pitchFamily="18" charset="0"/>
                <a:ea typeface="DejaVu Serif" panose="02060603050605020204" pitchFamily="18" charset="0"/>
              </a:rPr>
              <a:t> для </a:t>
            </a:r>
            <a:r>
              <a:rPr lang="ru-RU" sz="1800" dirty="0" err="1">
                <a:solidFill>
                  <a:schemeClr val="bg1"/>
                </a:solidFill>
                <a:latin typeface="DejaVu Serif" panose="02060603050605020204" pitchFamily="18" charset="0"/>
                <a:ea typeface="DejaVu Serif" panose="02060603050605020204" pitchFamily="18" charset="0"/>
              </a:rPr>
              <a:t>опалення</a:t>
            </a:r>
            <a:r>
              <a:rPr lang="ru-RU" sz="1800" dirty="0">
                <a:solidFill>
                  <a:schemeClr val="bg1"/>
                </a:solidFill>
                <a:latin typeface="DejaVu Serif" panose="02060603050605020204" pitchFamily="18" charset="0"/>
                <a:ea typeface="DejaVu Serif" panose="02060603050605020204" pitchFamily="18" charset="0"/>
              </a:rPr>
              <a:t> на </a:t>
            </a:r>
            <a:r>
              <a:rPr lang="ru-RU" sz="1800" dirty="0" err="1">
                <a:solidFill>
                  <a:schemeClr val="bg1"/>
                </a:solidFill>
                <a:latin typeface="DejaVu Serif" panose="02060603050605020204" pitchFamily="18" charset="0"/>
                <a:ea typeface="DejaVu Serif" panose="02060603050605020204" pitchFamily="18" charset="0"/>
              </a:rPr>
              <a:t>території</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нинішньої</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Великої</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Британії</a:t>
            </a:r>
            <a:r>
              <a:rPr lang="ru-RU" sz="1800" dirty="0">
                <a:solidFill>
                  <a:schemeClr val="bg1"/>
                </a:solidFill>
                <a:latin typeface="DejaVu Serif" panose="02060603050605020204" pitchFamily="18" charset="0"/>
                <a:ea typeface="DejaVu Serif" panose="02060603050605020204" pitchFamily="18" charset="0"/>
              </a:rPr>
              <a:t>. У І ст. до р. х. в </a:t>
            </a:r>
            <a:r>
              <a:rPr lang="ru-RU" sz="1800" dirty="0" err="1">
                <a:solidFill>
                  <a:schemeClr val="bg1"/>
                </a:solidFill>
                <a:latin typeface="DejaVu Serif" panose="02060603050605020204" pitchFamily="18" charset="0"/>
                <a:ea typeface="DejaVu Serif" panose="02060603050605020204" pitchFamily="18" charset="0"/>
              </a:rPr>
              <a:t>китайській</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провінції</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Юннань</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вугілля</a:t>
            </a:r>
            <a:r>
              <a:rPr lang="ru-RU" sz="1800" dirty="0">
                <a:solidFill>
                  <a:schemeClr val="bg1"/>
                </a:solidFill>
                <a:latin typeface="DejaVu Serif" panose="02060603050605020204" pitchFamily="18" charset="0"/>
                <a:ea typeface="DejaVu Serif" panose="02060603050605020204" pitchFamily="18" charset="0"/>
              </a:rPr>
              <a:t> </a:t>
            </a:r>
            <a:r>
              <a:rPr lang="ru-RU" sz="1800" dirty="0" err="1">
                <a:solidFill>
                  <a:schemeClr val="bg1"/>
                </a:solidFill>
                <a:latin typeface="DejaVu Serif" panose="02060603050605020204" pitchFamily="18" charset="0"/>
                <a:ea typeface="DejaVu Serif" panose="02060603050605020204" pitchFamily="18" charset="0"/>
              </a:rPr>
              <a:t>нагрівали</a:t>
            </a:r>
            <a:r>
              <a:rPr lang="ru-RU" sz="1800" dirty="0">
                <a:solidFill>
                  <a:schemeClr val="bg1"/>
                </a:solidFill>
                <a:latin typeface="DejaVu Serif" panose="02060603050605020204" pitchFamily="18" charset="0"/>
                <a:ea typeface="DejaVu Serif" panose="02060603050605020204" pitchFamily="18" charset="0"/>
              </a:rPr>
              <a:t> без доступу </a:t>
            </a:r>
            <a:r>
              <a:rPr lang="ru-RU" sz="1800" dirty="0" err="1">
                <a:solidFill>
                  <a:schemeClr val="bg1"/>
                </a:solidFill>
                <a:latin typeface="DejaVu Serif" panose="02060603050605020204" pitchFamily="18" charset="0"/>
                <a:ea typeface="DejaVu Serif" panose="02060603050605020204" pitchFamily="18" charset="0"/>
              </a:rPr>
              <a:t>повітря</a:t>
            </a:r>
            <a:r>
              <a:rPr lang="ru-RU" sz="1800" dirty="0">
                <a:solidFill>
                  <a:schemeClr val="bg1"/>
                </a:solidFill>
                <a:latin typeface="DejaVu Serif" panose="02060603050605020204" pitchFamily="18" charset="0"/>
                <a:ea typeface="DejaVu Serif" panose="02060603050605020204" pitchFamily="18" charset="0"/>
              </a:rPr>
              <a:t> та </a:t>
            </a:r>
            <a:r>
              <a:rPr lang="ru-RU" sz="1800" dirty="0" err="1">
                <a:solidFill>
                  <a:schemeClr val="bg1"/>
                </a:solidFill>
                <a:latin typeface="DejaVu Serif" panose="02060603050605020204" pitchFamily="18" charset="0"/>
                <a:ea typeface="DejaVu Serif" panose="02060603050605020204" pitchFamily="18" charset="0"/>
              </a:rPr>
              <a:t>отримували</a:t>
            </a:r>
            <a:r>
              <a:rPr lang="ru-RU" sz="1800" dirty="0">
                <a:solidFill>
                  <a:schemeClr val="bg1"/>
                </a:solidFill>
                <a:latin typeface="DejaVu Serif" panose="02060603050605020204" pitchFamily="18" charset="0"/>
                <a:ea typeface="DejaVu Serif" panose="02060603050605020204" pitchFamily="18" charset="0"/>
              </a:rPr>
              <a:t> </a:t>
            </a:r>
            <a:r>
              <a:rPr lang="ru-RU" sz="1800" dirty="0" smtClean="0">
                <a:solidFill>
                  <a:schemeClr val="bg1"/>
                </a:solidFill>
                <a:latin typeface="DejaVu Serif" panose="02060603050605020204" pitchFamily="18" charset="0"/>
                <a:ea typeface="DejaVu Serif" panose="02060603050605020204" pitchFamily="18" charset="0"/>
              </a:rPr>
              <a:t>кокс.</a:t>
            </a:r>
            <a:endParaRPr lang="ru-RU" sz="1800" dirty="0">
              <a:solidFill>
                <a:schemeClr val="bg1"/>
              </a:solidFill>
              <a:latin typeface="DejaVu Serif" panose="02060603050605020204" pitchFamily="18" charset="0"/>
              <a:ea typeface="DejaVu Serif" panose="02060603050605020204" pitchFamily="18" charset="0"/>
            </a:endParaRPr>
          </a:p>
        </p:txBody>
      </p:sp>
      <p:pic>
        <p:nvPicPr>
          <p:cNvPr id="4" name="Рисунок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4085482" y="3086100"/>
            <a:ext cx="4842617" cy="3454400"/>
          </a:xfrm>
          <a:prstGeom prst="rect">
            <a:avLst/>
          </a:prstGeom>
          <a:ln>
            <a:noFill/>
          </a:ln>
          <a:effectLst>
            <a:outerShdw blurRad="292100" dist="139700" dir="2700000" algn="tl" rotWithShape="0">
              <a:srgbClr val="333333">
                <a:alpha val="65000"/>
              </a:srgbClr>
            </a:outerShdw>
          </a:effectLst>
        </p:spPr>
      </p:pic>
      <p:pic>
        <p:nvPicPr>
          <p:cNvPr id="5" name="Рисунок 4"/>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468312" y="3397250"/>
            <a:ext cx="3175000" cy="32893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151499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heel(1)">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512" y="1040031"/>
            <a:ext cx="11075988" cy="5600699"/>
          </a:xfrm>
        </p:spPr>
        <p:txBody>
          <a:bodyPr>
            <a:normAutofit/>
          </a:bodyPr>
          <a:lstStyle/>
          <a:p>
            <a:r>
              <a:rPr lang="ru-RU" sz="1600" dirty="0" err="1">
                <a:solidFill>
                  <a:schemeClr val="bg1"/>
                </a:solidFill>
              </a:rPr>
              <a:t>Щільна</a:t>
            </a:r>
            <a:r>
              <a:rPr lang="ru-RU" sz="1600" dirty="0">
                <a:solidFill>
                  <a:schemeClr val="bg1"/>
                </a:solidFill>
              </a:rPr>
              <a:t> порода </a:t>
            </a:r>
            <a:r>
              <a:rPr lang="ru-RU" sz="1600" dirty="0" err="1">
                <a:solidFill>
                  <a:schemeClr val="bg1"/>
                </a:solidFill>
              </a:rPr>
              <a:t>чорного</a:t>
            </a:r>
            <a:r>
              <a:rPr lang="ru-RU" sz="1600" dirty="0">
                <a:solidFill>
                  <a:schemeClr val="bg1"/>
                </a:solidFill>
              </a:rPr>
              <a:t>, </a:t>
            </a:r>
            <a:r>
              <a:rPr lang="ru-RU" sz="1600" dirty="0" err="1">
                <a:solidFill>
                  <a:schemeClr val="bg1"/>
                </a:solidFill>
              </a:rPr>
              <a:t>іноді</a:t>
            </a:r>
            <a:r>
              <a:rPr lang="ru-RU" sz="1600" dirty="0">
                <a:solidFill>
                  <a:schemeClr val="bg1"/>
                </a:solidFill>
              </a:rPr>
              <a:t> </a:t>
            </a:r>
            <a:r>
              <a:rPr lang="ru-RU" sz="1600" dirty="0" err="1">
                <a:solidFill>
                  <a:schemeClr val="bg1"/>
                </a:solidFill>
              </a:rPr>
              <a:t>сіро-чорного</a:t>
            </a:r>
            <a:r>
              <a:rPr lang="ru-RU" sz="1600" dirty="0">
                <a:solidFill>
                  <a:schemeClr val="bg1"/>
                </a:solidFill>
              </a:rPr>
              <a:t> </a:t>
            </a:r>
            <a:r>
              <a:rPr lang="ru-RU" sz="1600" dirty="0" err="1">
                <a:solidFill>
                  <a:schemeClr val="bg1"/>
                </a:solidFill>
              </a:rPr>
              <a:t>кольору</a:t>
            </a:r>
            <a:r>
              <a:rPr lang="ru-RU" sz="1600" dirty="0">
                <a:solidFill>
                  <a:schemeClr val="bg1"/>
                </a:solidFill>
              </a:rPr>
              <a:t>. </a:t>
            </a:r>
            <a:r>
              <a:rPr lang="ru-RU" sz="1600" dirty="0" err="1">
                <a:solidFill>
                  <a:schemeClr val="bg1"/>
                </a:solidFill>
              </a:rPr>
              <a:t>Блиск</a:t>
            </a:r>
            <a:r>
              <a:rPr lang="ru-RU" sz="1600" dirty="0">
                <a:solidFill>
                  <a:schemeClr val="bg1"/>
                </a:solidFill>
              </a:rPr>
              <a:t> </a:t>
            </a:r>
            <a:r>
              <a:rPr lang="ru-RU" sz="1600" dirty="0" err="1">
                <a:solidFill>
                  <a:schemeClr val="bg1"/>
                </a:solidFill>
              </a:rPr>
              <a:t>смоляний</a:t>
            </a:r>
            <a:r>
              <a:rPr lang="ru-RU" sz="1600" dirty="0">
                <a:solidFill>
                  <a:schemeClr val="bg1"/>
                </a:solidFill>
              </a:rPr>
              <a:t> </a:t>
            </a:r>
            <a:r>
              <a:rPr lang="ru-RU" sz="1600" dirty="0" err="1">
                <a:solidFill>
                  <a:schemeClr val="bg1"/>
                </a:solidFill>
              </a:rPr>
              <a:t>або</a:t>
            </a:r>
            <a:r>
              <a:rPr lang="ru-RU" sz="1600" dirty="0">
                <a:solidFill>
                  <a:schemeClr val="bg1"/>
                </a:solidFill>
              </a:rPr>
              <a:t> </a:t>
            </a:r>
            <a:r>
              <a:rPr lang="ru-RU" sz="1600" dirty="0" err="1">
                <a:solidFill>
                  <a:schemeClr val="bg1"/>
                </a:solidFill>
              </a:rPr>
              <a:t>металічний</a:t>
            </a:r>
            <a:r>
              <a:rPr lang="ru-RU" sz="1600" dirty="0">
                <a:solidFill>
                  <a:schemeClr val="bg1"/>
                </a:solidFill>
              </a:rPr>
              <a:t>. В </a:t>
            </a:r>
            <a:r>
              <a:rPr lang="ru-RU" sz="1600" dirty="0" err="1">
                <a:solidFill>
                  <a:schemeClr val="bg1"/>
                </a:solidFill>
              </a:rPr>
              <a:t>органічній</a:t>
            </a:r>
            <a:r>
              <a:rPr lang="ru-RU" sz="1600" dirty="0">
                <a:solidFill>
                  <a:schemeClr val="bg1"/>
                </a:solidFill>
              </a:rPr>
              <a:t> </a:t>
            </a:r>
            <a:r>
              <a:rPr lang="ru-RU" sz="1600" dirty="0" err="1">
                <a:solidFill>
                  <a:schemeClr val="bg1"/>
                </a:solidFill>
              </a:rPr>
              <a:t>речовині</a:t>
            </a:r>
            <a:r>
              <a:rPr lang="ru-RU" sz="1600" dirty="0">
                <a:solidFill>
                  <a:schemeClr val="bg1"/>
                </a:solidFill>
              </a:rPr>
              <a:t> </a:t>
            </a:r>
            <a:r>
              <a:rPr lang="ru-RU" sz="1600" dirty="0" err="1">
                <a:solidFill>
                  <a:schemeClr val="bg1"/>
                </a:solidFill>
              </a:rPr>
              <a:t>кам'яного</a:t>
            </a:r>
            <a:r>
              <a:rPr lang="ru-RU" sz="1600" dirty="0">
                <a:solidFill>
                  <a:schemeClr val="bg1"/>
                </a:solidFill>
              </a:rPr>
              <a:t> </a:t>
            </a:r>
            <a:r>
              <a:rPr lang="ru-RU" sz="1600" dirty="0" err="1">
                <a:solidFill>
                  <a:schemeClr val="bg1"/>
                </a:solidFill>
              </a:rPr>
              <a:t>вугілля</a:t>
            </a:r>
            <a:r>
              <a:rPr lang="ru-RU" sz="1600" dirty="0">
                <a:solidFill>
                  <a:schemeClr val="bg1"/>
                </a:solidFill>
              </a:rPr>
              <a:t> </a:t>
            </a:r>
            <a:r>
              <a:rPr lang="ru-RU" sz="1600" dirty="0" err="1">
                <a:solidFill>
                  <a:schemeClr val="bg1"/>
                </a:solidFill>
              </a:rPr>
              <a:t>міститься</a:t>
            </a:r>
            <a:r>
              <a:rPr lang="ru-RU" sz="1600" dirty="0">
                <a:solidFill>
                  <a:schemeClr val="bg1"/>
                </a:solidFill>
              </a:rPr>
              <a:t> 75-92 % </a:t>
            </a:r>
            <a:r>
              <a:rPr lang="ru-RU" sz="1600" dirty="0" err="1">
                <a:solidFill>
                  <a:schemeClr val="bg1"/>
                </a:solidFill>
              </a:rPr>
              <a:t>вуглецю</a:t>
            </a:r>
            <a:r>
              <a:rPr lang="ru-RU" sz="1600" dirty="0">
                <a:solidFill>
                  <a:schemeClr val="bg1"/>
                </a:solidFill>
              </a:rPr>
              <a:t>, 2,5-5,7 % </a:t>
            </a:r>
            <a:r>
              <a:rPr lang="ru-RU" sz="1600" dirty="0" err="1">
                <a:solidFill>
                  <a:schemeClr val="bg1"/>
                </a:solidFill>
              </a:rPr>
              <a:t>водню</a:t>
            </a:r>
            <a:r>
              <a:rPr lang="ru-RU" sz="1600" dirty="0">
                <a:solidFill>
                  <a:schemeClr val="bg1"/>
                </a:solidFill>
              </a:rPr>
              <a:t>, 1,5-15 % </a:t>
            </a:r>
            <a:r>
              <a:rPr lang="ru-RU" sz="1600" dirty="0" err="1">
                <a:solidFill>
                  <a:schemeClr val="bg1"/>
                </a:solidFill>
              </a:rPr>
              <a:t>кисню</a:t>
            </a:r>
            <a:r>
              <a:rPr lang="ru-RU" sz="1600" dirty="0">
                <a:solidFill>
                  <a:schemeClr val="bg1"/>
                </a:solidFill>
              </a:rPr>
              <a:t>. </a:t>
            </a:r>
            <a:r>
              <a:rPr lang="ru-RU" sz="1600" dirty="0" err="1">
                <a:solidFill>
                  <a:schemeClr val="bg1"/>
                </a:solidFill>
              </a:rPr>
              <a:t>Містить</a:t>
            </a:r>
            <a:r>
              <a:rPr lang="ru-RU" sz="1600" dirty="0">
                <a:solidFill>
                  <a:schemeClr val="bg1"/>
                </a:solidFill>
              </a:rPr>
              <a:t> 2-48 % </a:t>
            </a:r>
            <a:r>
              <a:rPr lang="ru-RU" sz="1600" dirty="0" err="1">
                <a:solidFill>
                  <a:schemeClr val="bg1"/>
                </a:solidFill>
              </a:rPr>
              <a:t>летких</a:t>
            </a:r>
            <a:r>
              <a:rPr lang="ru-RU" sz="1600" dirty="0">
                <a:solidFill>
                  <a:schemeClr val="bg1"/>
                </a:solidFill>
              </a:rPr>
              <a:t> </a:t>
            </a:r>
            <a:r>
              <a:rPr lang="ru-RU" sz="1600" dirty="0" err="1">
                <a:solidFill>
                  <a:schemeClr val="bg1"/>
                </a:solidFill>
              </a:rPr>
              <a:t>речовин</a:t>
            </a:r>
            <a:r>
              <a:rPr lang="ru-RU" sz="1600" dirty="0">
                <a:solidFill>
                  <a:schemeClr val="bg1"/>
                </a:solidFill>
              </a:rPr>
              <a:t>. </a:t>
            </a:r>
            <a:r>
              <a:rPr lang="ru-RU" sz="1600" dirty="0" err="1">
                <a:solidFill>
                  <a:schemeClr val="bg1"/>
                </a:solidFill>
              </a:rPr>
              <a:t>Вологість</a:t>
            </a:r>
            <a:r>
              <a:rPr lang="ru-RU" sz="1600" dirty="0">
                <a:solidFill>
                  <a:schemeClr val="bg1"/>
                </a:solidFill>
              </a:rPr>
              <a:t> 1-12 %. </a:t>
            </a:r>
            <a:r>
              <a:rPr lang="ru-RU" sz="1600" dirty="0" err="1">
                <a:solidFill>
                  <a:schemeClr val="bg1"/>
                </a:solidFill>
              </a:rPr>
              <a:t>Вища</a:t>
            </a:r>
            <a:r>
              <a:rPr lang="ru-RU" sz="1600" dirty="0">
                <a:solidFill>
                  <a:schemeClr val="bg1"/>
                </a:solidFill>
              </a:rPr>
              <a:t> теплота </a:t>
            </a:r>
            <a:r>
              <a:rPr lang="ru-RU" sz="1600" dirty="0" err="1">
                <a:solidFill>
                  <a:schemeClr val="bg1"/>
                </a:solidFill>
              </a:rPr>
              <a:t>згоряння</a:t>
            </a:r>
            <a:r>
              <a:rPr lang="ru-RU" sz="1600" dirty="0">
                <a:solidFill>
                  <a:schemeClr val="bg1"/>
                </a:solidFill>
              </a:rPr>
              <a:t> в </a:t>
            </a:r>
            <a:r>
              <a:rPr lang="ru-RU" sz="1600" dirty="0" err="1">
                <a:solidFill>
                  <a:schemeClr val="bg1"/>
                </a:solidFill>
              </a:rPr>
              <a:t>перерахунку</a:t>
            </a:r>
            <a:r>
              <a:rPr lang="ru-RU" sz="1600" dirty="0">
                <a:solidFill>
                  <a:schemeClr val="bg1"/>
                </a:solidFill>
              </a:rPr>
              <a:t> на </a:t>
            </a:r>
            <a:r>
              <a:rPr lang="ru-RU" sz="1600" dirty="0" err="1">
                <a:solidFill>
                  <a:schemeClr val="bg1"/>
                </a:solidFill>
              </a:rPr>
              <a:t>сухий</a:t>
            </a:r>
            <a:r>
              <a:rPr lang="ru-RU" sz="1600" dirty="0">
                <a:solidFill>
                  <a:schemeClr val="bg1"/>
                </a:solidFill>
              </a:rPr>
              <a:t> </a:t>
            </a:r>
            <a:r>
              <a:rPr lang="ru-RU" sz="1600" dirty="0" err="1">
                <a:solidFill>
                  <a:schemeClr val="bg1"/>
                </a:solidFill>
              </a:rPr>
              <a:t>беззольний</a:t>
            </a:r>
            <a:r>
              <a:rPr lang="ru-RU" sz="1600" dirty="0">
                <a:solidFill>
                  <a:schemeClr val="bg1"/>
                </a:solidFill>
              </a:rPr>
              <a:t> стан 30,5-36,8 МДж/кг. </a:t>
            </a:r>
            <a:r>
              <a:rPr lang="ru-RU" sz="1600" dirty="0" err="1">
                <a:solidFill>
                  <a:schemeClr val="bg1"/>
                </a:solidFill>
              </a:rPr>
              <a:t>Кам'яне</a:t>
            </a:r>
            <a:r>
              <a:rPr lang="ru-RU" sz="1600" dirty="0">
                <a:solidFill>
                  <a:schemeClr val="bg1"/>
                </a:solidFill>
              </a:rPr>
              <a:t> </a:t>
            </a:r>
            <a:r>
              <a:rPr lang="ru-RU" sz="1600" dirty="0" err="1">
                <a:solidFill>
                  <a:schemeClr val="bg1"/>
                </a:solidFill>
              </a:rPr>
              <a:t>вугілля</a:t>
            </a:r>
            <a:r>
              <a:rPr lang="ru-RU" sz="1600" dirty="0">
                <a:solidFill>
                  <a:schemeClr val="bg1"/>
                </a:solidFill>
              </a:rPr>
              <a:t> </a:t>
            </a:r>
            <a:r>
              <a:rPr lang="ru-RU" sz="1600" dirty="0" err="1">
                <a:solidFill>
                  <a:schemeClr val="bg1"/>
                </a:solidFill>
              </a:rPr>
              <a:t>належить</a:t>
            </a:r>
            <a:r>
              <a:rPr lang="ru-RU" sz="1600" dirty="0">
                <a:solidFill>
                  <a:schemeClr val="bg1"/>
                </a:solidFill>
              </a:rPr>
              <a:t> до </a:t>
            </a:r>
            <a:r>
              <a:rPr lang="ru-RU" sz="1600" dirty="0" err="1">
                <a:solidFill>
                  <a:schemeClr val="bg1"/>
                </a:solidFill>
              </a:rPr>
              <a:t>гумолітів</a:t>
            </a:r>
            <a:r>
              <a:rPr lang="ru-RU" sz="1600" dirty="0">
                <a:solidFill>
                  <a:schemeClr val="bg1"/>
                </a:solidFill>
              </a:rPr>
              <a:t>; </a:t>
            </a:r>
            <a:r>
              <a:rPr lang="ru-RU" sz="1600" dirty="0" err="1">
                <a:solidFill>
                  <a:schemeClr val="bg1"/>
                </a:solidFill>
              </a:rPr>
              <a:t>сапропеліти</a:t>
            </a:r>
            <a:r>
              <a:rPr lang="ru-RU" sz="1600" dirty="0">
                <a:solidFill>
                  <a:schemeClr val="bg1"/>
                </a:solidFill>
              </a:rPr>
              <a:t> і </a:t>
            </a:r>
            <a:r>
              <a:rPr lang="ru-RU" sz="1600" dirty="0" err="1">
                <a:solidFill>
                  <a:schemeClr val="bg1"/>
                </a:solidFill>
              </a:rPr>
              <a:t>гумітосапропеліти</a:t>
            </a:r>
            <a:r>
              <a:rPr lang="ru-RU" sz="1600" dirty="0">
                <a:solidFill>
                  <a:schemeClr val="bg1"/>
                </a:solidFill>
              </a:rPr>
              <a:t> </a:t>
            </a:r>
            <a:r>
              <a:rPr lang="ru-RU" sz="1600" dirty="0" err="1">
                <a:solidFill>
                  <a:schemeClr val="bg1"/>
                </a:solidFill>
              </a:rPr>
              <a:t>присутні</a:t>
            </a:r>
            <a:r>
              <a:rPr lang="ru-RU" sz="1600" dirty="0">
                <a:solidFill>
                  <a:schemeClr val="bg1"/>
                </a:solidFill>
              </a:rPr>
              <a:t> у </a:t>
            </a:r>
            <a:r>
              <a:rPr lang="ru-RU" sz="1600" dirty="0" err="1">
                <a:solidFill>
                  <a:schemeClr val="bg1"/>
                </a:solidFill>
              </a:rPr>
              <a:t>вигляді</a:t>
            </a:r>
            <a:r>
              <a:rPr lang="ru-RU" sz="1600" dirty="0">
                <a:solidFill>
                  <a:schemeClr val="bg1"/>
                </a:solidFill>
              </a:rPr>
              <a:t> </a:t>
            </a:r>
            <a:r>
              <a:rPr lang="ru-RU" sz="1600" dirty="0" err="1">
                <a:solidFill>
                  <a:schemeClr val="bg1"/>
                </a:solidFill>
              </a:rPr>
              <a:t>лінз</a:t>
            </a:r>
            <a:r>
              <a:rPr lang="ru-RU" sz="1600" dirty="0">
                <a:solidFill>
                  <a:schemeClr val="bg1"/>
                </a:solidFill>
              </a:rPr>
              <a:t> та невеликих </a:t>
            </a:r>
            <a:r>
              <a:rPr lang="ru-RU" sz="1600" dirty="0" err="1">
                <a:solidFill>
                  <a:schemeClr val="bg1"/>
                </a:solidFill>
              </a:rPr>
              <a:t>прошарків</a:t>
            </a:r>
            <a:r>
              <a:rPr lang="ru-RU" sz="1600" dirty="0">
                <a:solidFill>
                  <a:schemeClr val="bg1"/>
                </a:solidFill>
              </a:rPr>
              <a:t>.</a:t>
            </a:r>
            <a:br>
              <a:rPr lang="ru-RU" sz="1600" dirty="0">
                <a:solidFill>
                  <a:schemeClr val="bg1"/>
                </a:solidFill>
              </a:rPr>
            </a:br>
            <a:r>
              <a:rPr lang="ru-RU" sz="1600" dirty="0" err="1">
                <a:solidFill>
                  <a:schemeClr val="bg1"/>
                </a:solidFill>
              </a:rPr>
              <a:t>Утворення</a:t>
            </a:r>
            <a:r>
              <a:rPr lang="ru-RU" sz="1600" dirty="0">
                <a:solidFill>
                  <a:schemeClr val="bg1"/>
                </a:solidFill>
              </a:rPr>
              <a:t> </a:t>
            </a:r>
            <a:r>
              <a:rPr lang="ru-RU" sz="1600" dirty="0" err="1">
                <a:solidFill>
                  <a:schemeClr val="bg1"/>
                </a:solidFill>
              </a:rPr>
              <a:t>кам'яного</a:t>
            </a:r>
            <a:r>
              <a:rPr lang="ru-RU" sz="1600" dirty="0">
                <a:solidFill>
                  <a:schemeClr val="bg1"/>
                </a:solidFill>
              </a:rPr>
              <a:t> </a:t>
            </a:r>
            <a:r>
              <a:rPr lang="ru-RU" sz="1600" dirty="0" err="1">
                <a:solidFill>
                  <a:schemeClr val="bg1"/>
                </a:solidFill>
              </a:rPr>
              <a:t>вугілля</a:t>
            </a:r>
            <a:r>
              <a:rPr lang="ru-RU" sz="1600" dirty="0">
                <a:solidFill>
                  <a:schemeClr val="bg1"/>
                </a:solidFill>
              </a:rPr>
              <a:t> </a:t>
            </a:r>
            <a:r>
              <a:rPr lang="ru-RU" sz="1600" dirty="0" err="1">
                <a:solidFill>
                  <a:schemeClr val="bg1"/>
                </a:solidFill>
              </a:rPr>
              <a:t>характерне</a:t>
            </a:r>
            <a:r>
              <a:rPr lang="ru-RU" sz="1600" dirty="0">
                <a:solidFill>
                  <a:schemeClr val="bg1"/>
                </a:solidFill>
              </a:rPr>
              <a:t> </a:t>
            </a:r>
            <a:r>
              <a:rPr lang="ru-RU" sz="1600" dirty="0" err="1">
                <a:solidFill>
                  <a:schemeClr val="bg1"/>
                </a:solidFill>
              </a:rPr>
              <a:t>майже</a:t>
            </a:r>
            <a:r>
              <a:rPr lang="ru-RU" sz="1600" dirty="0">
                <a:solidFill>
                  <a:schemeClr val="bg1"/>
                </a:solidFill>
              </a:rPr>
              <a:t> для </a:t>
            </a:r>
            <a:r>
              <a:rPr lang="ru-RU" sz="1600" dirty="0" err="1">
                <a:solidFill>
                  <a:schemeClr val="bg1"/>
                </a:solidFill>
              </a:rPr>
              <a:t>всіх</a:t>
            </a:r>
            <a:r>
              <a:rPr lang="ru-RU" sz="1600" dirty="0">
                <a:solidFill>
                  <a:schemeClr val="bg1"/>
                </a:solidFill>
              </a:rPr>
              <a:t> </a:t>
            </a:r>
            <a:r>
              <a:rPr lang="ru-RU" sz="1600" dirty="0" err="1">
                <a:solidFill>
                  <a:schemeClr val="bg1"/>
                </a:solidFill>
              </a:rPr>
              <a:t>геологічних</a:t>
            </a:r>
            <a:r>
              <a:rPr lang="ru-RU" sz="1600" dirty="0">
                <a:solidFill>
                  <a:schemeClr val="bg1"/>
                </a:solidFill>
              </a:rPr>
              <a:t> систем — </a:t>
            </a:r>
            <a:r>
              <a:rPr lang="ru-RU" sz="1600" dirty="0" err="1">
                <a:solidFill>
                  <a:schemeClr val="bg1"/>
                </a:solidFill>
              </a:rPr>
              <a:t>від</a:t>
            </a:r>
            <a:r>
              <a:rPr lang="ru-RU" sz="1600" dirty="0">
                <a:solidFill>
                  <a:schemeClr val="bg1"/>
                </a:solidFill>
              </a:rPr>
              <a:t> девону до неогену (</a:t>
            </a:r>
            <a:r>
              <a:rPr lang="ru-RU" sz="1600" dirty="0" err="1">
                <a:solidFill>
                  <a:schemeClr val="bg1"/>
                </a:solidFill>
              </a:rPr>
              <a:t>включно</a:t>
            </a:r>
            <a:r>
              <a:rPr lang="ru-RU" sz="1600" dirty="0">
                <a:solidFill>
                  <a:schemeClr val="bg1"/>
                </a:solidFill>
              </a:rPr>
              <a:t>); </a:t>
            </a:r>
            <a:r>
              <a:rPr lang="ru-RU" sz="1600" dirty="0" err="1">
                <a:solidFill>
                  <a:schemeClr val="bg1"/>
                </a:solidFill>
              </a:rPr>
              <a:t>воно</a:t>
            </a:r>
            <a:r>
              <a:rPr lang="ru-RU" sz="1600" dirty="0">
                <a:solidFill>
                  <a:schemeClr val="bg1"/>
                </a:solidFill>
              </a:rPr>
              <a:t> активно </a:t>
            </a:r>
            <a:r>
              <a:rPr lang="ru-RU" sz="1600" dirty="0" err="1">
                <a:solidFill>
                  <a:schemeClr val="bg1"/>
                </a:solidFill>
              </a:rPr>
              <a:t>утворювалося</a:t>
            </a:r>
            <a:r>
              <a:rPr lang="ru-RU" sz="1600" dirty="0">
                <a:solidFill>
                  <a:schemeClr val="bg1"/>
                </a:solidFill>
              </a:rPr>
              <a:t> в </a:t>
            </a:r>
            <a:r>
              <a:rPr lang="ru-RU" sz="1600" dirty="0" err="1">
                <a:solidFill>
                  <a:schemeClr val="bg1"/>
                </a:solidFill>
              </a:rPr>
              <a:t>карбоні</a:t>
            </a:r>
            <a:r>
              <a:rPr lang="ru-RU" sz="1600" dirty="0">
                <a:solidFill>
                  <a:schemeClr val="bg1"/>
                </a:solidFill>
              </a:rPr>
              <a:t>, </a:t>
            </a:r>
            <a:r>
              <a:rPr lang="ru-RU" sz="1600" dirty="0" err="1">
                <a:solidFill>
                  <a:schemeClr val="bg1"/>
                </a:solidFill>
              </a:rPr>
              <a:t>пермі</a:t>
            </a:r>
            <a:r>
              <a:rPr lang="ru-RU" sz="1600" dirty="0">
                <a:solidFill>
                  <a:schemeClr val="bg1"/>
                </a:solidFill>
              </a:rPr>
              <a:t>, </a:t>
            </a:r>
            <a:r>
              <a:rPr lang="ru-RU" sz="1600" dirty="0" err="1">
                <a:solidFill>
                  <a:schemeClr val="bg1"/>
                </a:solidFill>
              </a:rPr>
              <a:t>юрі</a:t>
            </a:r>
            <a:r>
              <a:rPr lang="ru-RU" sz="1600" dirty="0">
                <a:solidFill>
                  <a:schemeClr val="bg1"/>
                </a:solidFill>
              </a:rPr>
              <a:t>. </a:t>
            </a:r>
            <a:r>
              <a:rPr lang="ru-RU" sz="1600" dirty="0" err="1">
                <a:solidFill>
                  <a:schemeClr val="bg1"/>
                </a:solidFill>
              </a:rPr>
              <a:t>Залягає</a:t>
            </a:r>
            <a:r>
              <a:rPr lang="ru-RU" sz="1600" dirty="0">
                <a:solidFill>
                  <a:schemeClr val="bg1"/>
                </a:solidFill>
              </a:rPr>
              <a:t> </a:t>
            </a:r>
            <a:r>
              <a:rPr lang="ru-RU" sz="1600" dirty="0" err="1">
                <a:solidFill>
                  <a:schemeClr val="bg1"/>
                </a:solidFill>
              </a:rPr>
              <a:t>кам'яне</a:t>
            </a:r>
            <a:r>
              <a:rPr lang="ru-RU" sz="1600" dirty="0">
                <a:solidFill>
                  <a:schemeClr val="bg1"/>
                </a:solidFill>
              </a:rPr>
              <a:t> </a:t>
            </a:r>
            <a:r>
              <a:rPr lang="ru-RU" sz="1600" dirty="0" err="1">
                <a:solidFill>
                  <a:schemeClr val="bg1"/>
                </a:solidFill>
              </a:rPr>
              <a:t>вугілля</a:t>
            </a:r>
            <a:r>
              <a:rPr lang="ru-RU" sz="1600" dirty="0">
                <a:solidFill>
                  <a:schemeClr val="bg1"/>
                </a:solidFill>
              </a:rPr>
              <a:t> у </a:t>
            </a:r>
            <a:r>
              <a:rPr lang="ru-RU" sz="1600" dirty="0" err="1">
                <a:solidFill>
                  <a:schemeClr val="bg1"/>
                </a:solidFill>
              </a:rPr>
              <a:t>формі</a:t>
            </a:r>
            <a:r>
              <a:rPr lang="ru-RU" sz="1600" dirty="0">
                <a:solidFill>
                  <a:schemeClr val="bg1"/>
                </a:solidFill>
              </a:rPr>
              <a:t> </a:t>
            </a:r>
            <a:r>
              <a:rPr lang="ru-RU" sz="1600" dirty="0" err="1">
                <a:solidFill>
                  <a:schemeClr val="bg1"/>
                </a:solidFill>
              </a:rPr>
              <a:t>пластів</a:t>
            </a:r>
            <a:r>
              <a:rPr lang="ru-RU" sz="1600" dirty="0">
                <a:solidFill>
                  <a:schemeClr val="bg1"/>
                </a:solidFill>
              </a:rPr>
              <a:t> і </a:t>
            </a:r>
            <a:r>
              <a:rPr lang="ru-RU" sz="1600" dirty="0" err="1">
                <a:solidFill>
                  <a:schemeClr val="bg1"/>
                </a:solidFill>
              </a:rPr>
              <a:t>лінзовидних</a:t>
            </a:r>
            <a:r>
              <a:rPr lang="ru-RU" sz="1600" dirty="0">
                <a:solidFill>
                  <a:schemeClr val="bg1"/>
                </a:solidFill>
              </a:rPr>
              <a:t> </a:t>
            </a:r>
            <a:r>
              <a:rPr lang="ru-RU" sz="1600" dirty="0" err="1">
                <a:solidFill>
                  <a:schemeClr val="bg1"/>
                </a:solidFill>
              </a:rPr>
              <a:t>покладів</a:t>
            </a:r>
            <a:r>
              <a:rPr lang="ru-RU" sz="1600" dirty="0">
                <a:solidFill>
                  <a:schemeClr val="bg1"/>
                </a:solidFill>
              </a:rPr>
              <a:t> </a:t>
            </a:r>
            <a:r>
              <a:rPr lang="ru-RU" sz="1600" dirty="0" err="1">
                <a:solidFill>
                  <a:schemeClr val="bg1"/>
                </a:solidFill>
              </a:rPr>
              <a:t>різної</a:t>
            </a:r>
            <a:r>
              <a:rPr lang="ru-RU" sz="1600" dirty="0">
                <a:solidFill>
                  <a:schemeClr val="bg1"/>
                </a:solidFill>
              </a:rPr>
              <a:t> </a:t>
            </a:r>
            <a:r>
              <a:rPr lang="ru-RU" sz="1600" dirty="0" err="1">
                <a:solidFill>
                  <a:schemeClr val="bg1"/>
                </a:solidFill>
              </a:rPr>
              <a:t>потужності</a:t>
            </a:r>
            <a:r>
              <a:rPr lang="ru-RU" sz="1600" dirty="0">
                <a:solidFill>
                  <a:schemeClr val="bg1"/>
                </a:solidFill>
              </a:rPr>
              <a:t> (</a:t>
            </a:r>
            <a:r>
              <a:rPr lang="ru-RU" sz="1600" dirty="0" err="1">
                <a:solidFill>
                  <a:schemeClr val="bg1"/>
                </a:solidFill>
              </a:rPr>
              <a:t>від</a:t>
            </a:r>
            <a:r>
              <a:rPr lang="ru-RU" sz="1600" dirty="0">
                <a:solidFill>
                  <a:schemeClr val="bg1"/>
                </a:solidFill>
              </a:rPr>
              <a:t> </a:t>
            </a:r>
            <a:r>
              <a:rPr lang="ru-RU" sz="1600" dirty="0" err="1">
                <a:solidFill>
                  <a:schemeClr val="bg1"/>
                </a:solidFill>
              </a:rPr>
              <a:t>десятків</a:t>
            </a:r>
            <a:r>
              <a:rPr lang="ru-RU" sz="1600" dirty="0">
                <a:solidFill>
                  <a:schemeClr val="bg1"/>
                </a:solidFill>
              </a:rPr>
              <a:t> см до </a:t>
            </a:r>
            <a:r>
              <a:rPr lang="ru-RU" sz="1600" dirty="0" err="1">
                <a:solidFill>
                  <a:schemeClr val="bg1"/>
                </a:solidFill>
              </a:rPr>
              <a:t>декількох</a:t>
            </a:r>
            <a:r>
              <a:rPr lang="ru-RU" sz="1600" dirty="0">
                <a:solidFill>
                  <a:schemeClr val="bg1"/>
                </a:solidFill>
              </a:rPr>
              <a:t> </a:t>
            </a:r>
            <a:r>
              <a:rPr lang="ru-RU" sz="1600" dirty="0" err="1">
                <a:solidFill>
                  <a:schemeClr val="bg1"/>
                </a:solidFill>
              </a:rPr>
              <a:t>десятків</a:t>
            </a:r>
            <a:r>
              <a:rPr lang="ru-RU" sz="1600" dirty="0">
                <a:solidFill>
                  <a:schemeClr val="bg1"/>
                </a:solidFill>
              </a:rPr>
              <a:t> і </a:t>
            </a:r>
            <a:r>
              <a:rPr lang="ru-RU" sz="1600" dirty="0" err="1">
                <a:solidFill>
                  <a:schemeClr val="bg1"/>
                </a:solidFill>
              </a:rPr>
              <a:t>сотень</a:t>
            </a:r>
            <a:r>
              <a:rPr lang="ru-RU" sz="1600" dirty="0">
                <a:solidFill>
                  <a:schemeClr val="bg1"/>
                </a:solidFill>
              </a:rPr>
              <a:t> м) на </a:t>
            </a:r>
            <a:r>
              <a:rPr lang="ru-RU" sz="1600" dirty="0" err="1">
                <a:solidFill>
                  <a:schemeClr val="bg1"/>
                </a:solidFill>
              </a:rPr>
              <a:t>різних</a:t>
            </a:r>
            <a:r>
              <a:rPr lang="ru-RU" sz="1600" dirty="0">
                <a:solidFill>
                  <a:schemeClr val="bg1"/>
                </a:solidFill>
              </a:rPr>
              <a:t> </a:t>
            </a:r>
            <a:r>
              <a:rPr lang="ru-RU" sz="1600" dirty="0" err="1">
                <a:solidFill>
                  <a:schemeClr val="bg1"/>
                </a:solidFill>
              </a:rPr>
              <a:t>глибинах</a:t>
            </a:r>
            <a:r>
              <a:rPr lang="ru-RU" sz="1600" dirty="0">
                <a:solidFill>
                  <a:schemeClr val="bg1"/>
                </a:solidFill>
              </a:rPr>
              <a:t> (</a:t>
            </a:r>
            <a:r>
              <a:rPr lang="ru-RU" sz="1600" dirty="0" err="1">
                <a:solidFill>
                  <a:schemeClr val="bg1"/>
                </a:solidFill>
              </a:rPr>
              <a:t>від</a:t>
            </a:r>
            <a:r>
              <a:rPr lang="ru-RU" sz="1600" dirty="0">
                <a:solidFill>
                  <a:schemeClr val="bg1"/>
                </a:solidFill>
              </a:rPr>
              <a:t> </a:t>
            </a:r>
            <a:r>
              <a:rPr lang="ru-RU" sz="1600" dirty="0" err="1">
                <a:solidFill>
                  <a:schemeClr val="bg1"/>
                </a:solidFill>
              </a:rPr>
              <a:t>виходів</a:t>
            </a:r>
            <a:r>
              <a:rPr lang="ru-RU" sz="1600" dirty="0">
                <a:solidFill>
                  <a:schemeClr val="bg1"/>
                </a:solidFill>
              </a:rPr>
              <a:t> на </a:t>
            </a:r>
            <a:r>
              <a:rPr lang="ru-RU" sz="1600" dirty="0" err="1">
                <a:solidFill>
                  <a:schemeClr val="bg1"/>
                </a:solidFill>
              </a:rPr>
              <a:t>поверхню</a:t>
            </a:r>
            <a:r>
              <a:rPr lang="ru-RU" sz="1600" dirty="0">
                <a:solidFill>
                  <a:schemeClr val="bg1"/>
                </a:solidFill>
              </a:rPr>
              <a:t> до 2500 м і </a:t>
            </a:r>
            <a:r>
              <a:rPr lang="ru-RU" sz="1600" dirty="0" err="1">
                <a:solidFill>
                  <a:schemeClr val="bg1"/>
                </a:solidFill>
              </a:rPr>
              <a:t>глибше</a:t>
            </a:r>
            <a:r>
              <a:rPr lang="ru-RU" sz="1600" dirty="0">
                <a:solidFill>
                  <a:schemeClr val="bg1"/>
                </a:solidFill>
              </a:rPr>
              <a:t>).</a:t>
            </a:r>
            <a:br>
              <a:rPr lang="ru-RU" sz="1600" dirty="0">
                <a:solidFill>
                  <a:schemeClr val="bg1"/>
                </a:solidFill>
              </a:rPr>
            </a:br>
            <a:r>
              <a:rPr lang="ru-RU" sz="1600" dirty="0" err="1">
                <a:solidFill>
                  <a:schemeClr val="bg1"/>
                </a:solidFill>
              </a:rPr>
              <a:t>Кам'яне</a:t>
            </a:r>
            <a:r>
              <a:rPr lang="ru-RU" sz="1600" dirty="0">
                <a:solidFill>
                  <a:schemeClr val="bg1"/>
                </a:solidFill>
              </a:rPr>
              <a:t> </a:t>
            </a:r>
            <a:r>
              <a:rPr lang="ru-RU" sz="1600" dirty="0" err="1">
                <a:solidFill>
                  <a:schemeClr val="bg1"/>
                </a:solidFill>
              </a:rPr>
              <a:t>вугілля</a:t>
            </a:r>
            <a:r>
              <a:rPr lang="ru-RU" sz="1600" dirty="0">
                <a:solidFill>
                  <a:schemeClr val="bg1"/>
                </a:solidFill>
              </a:rPr>
              <a:t> </a:t>
            </a:r>
            <a:r>
              <a:rPr lang="ru-RU" sz="1600" dirty="0" err="1">
                <a:solidFill>
                  <a:schemeClr val="bg1"/>
                </a:solidFill>
              </a:rPr>
              <a:t>характеризується</a:t>
            </a:r>
            <a:r>
              <a:rPr lang="ru-RU" sz="1600" dirty="0">
                <a:solidFill>
                  <a:schemeClr val="bg1"/>
                </a:solidFill>
              </a:rPr>
              <a:t> </a:t>
            </a:r>
            <a:r>
              <a:rPr lang="ru-RU" sz="1600" dirty="0" err="1">
                <a:solidFill>
                  <a:schemeClr val="bg1"/>
                </a:solidFill>
              </a:rPr>
              <a:t>нейтральним</a:t>
            </a:r>
            <a:r>
              <a:rPr lang="ru-RU" sz="1600" dirty="0">
                <a:solidFill>
                  <a:schemeClr val="bg1"/>
                </a:solidFill>
              </a:rPr>
              <a:t> складом </a:t>
            </a:r>
            <a:r>
              <a:rPr lang="ru-RU" sz="1600" dirty="0" err="1">
                <a:solidFill>
                  <a:schemeClr val="bg1"/>
                </a:solidFill>
              </a:rPr>
              <a:t>органічної</a:t>
            </a:r>
            <a:r>
              <a:rPr lang="ru-RU" sz="1600" dirty="0">
                <a:solidFill>
                  <a:schemeClr val="bg1"/>
                </a:solidFill>
              </a:rPr>
              <a:t> </a:t>
            </a:r>
            <a:r>
              <a:rPr lang="ru-RU" sz="1600" dirty="0" err="1">
                <a:solidFill>
                  <a:schemeClr val="bg1"/>
                </a:solidFill>
              </a:rPr>
              <a:t>маси</a:t>
            </a:r>
            <a:r>
              <a:rPr lang="ru-RU" sz="1600" dirty="0">
                <a:solidFill>
                  <a:schemeClr val="bg1"/>
                </a:solidFill>
              </a:rPr>
              <a:t>. </a:t>
            </a:r>
            <a:r>
              <a:rPr lang="ru-RU" sz="1600" dirty="0" err="1">
                <a:solidFill>
                  <a:schemeClr val="bg1"/>
                </a:solidFill>
              </a:rPr>
              <a:t>Воно</a:t>
            </a:r>
            <a:r>
              <a:rPr lang="ru-RU" sz="1600" dirty="0">
                <a:solidFill>
                  <a:schemeClr val="bg1"/>
                </a:solidFill>
              </a:rPr>
              <a:t> не </a:t>
            </a:r>
            <a:r>
              <a:rPr lang="ru-RU" sz="1600" dirty="0" err="1">
                <a:solidFill>
                  <a:schemeClr val="bg1"/>
                </a:solidFill>
              </a:rPr>
              <a:t>реагує</a:t>
            </a:r>
            <a:r>
              <a:rPr lang="ru-RU" sz="1600" dirty="0">
                <a:solidFill>
                  <a:schemeClr val="bg1"/>
                </a:solidFill>
              </a:rPr>
              <a:t> </a:t>
            </a:r>
            <a:r>
              <a:rPr lang="ru-RU" sz="1600" dirty="0" err="1">
                <a:solidFill>
                  <a:schemeClr val="bg1"/>
                </a:solidFill>
              </a:rPr>
              <a:t>зі</a:t>
            </a:r>
            <a:r>
              <a:rPr lang="ru-RU" sz="1600" dirty="0">
                <a:solidFill>
                  <a:schemeClr val="bg1"/>
                </a:solidFill>
              </a:rPr>
              <a:t> </a:t>
            </a:r>
            <a:r>
              <a:rPr lang="ru-RU" sz="1600" dirty="0" err="1">
                <a:solidFill>
                  <a:schemeClr val="bg1"/>
                </a:solidFill>
              </a:rPr>
              <a:t>слабими</a:t>
            </a:r>
            <a:r>
              <a:rPr lang="ru-RU" sz="1600" dirty="0">
                <a:solidFill>
                  <a:schemeClr val="bg1"/>
                </a:solidFill>
              </a:rPr>
              <a:t> лугами </a:t>
            </a:r>
            <a:r>
              <a:rPr lang="ru-RU" sz="1600" dirty="0" err="1">
                <a:solidFill>
                  <a:schemeClr val="bg1"/>
                </a:solidFill>
              </a:rPr>
              <a:t>ні</a:t>
            </a:r>
            <a:r>
              <a:rPr lang="ru-RU" sz="1600" dirty="0">
                <a:solidFill>
                  <a:schemeClr val="bg1"/>
                </a:solidFill>
              </a:rPr>
              <a:t> в </a:t>
            </a:r>
            <a:r>
              <a:rPr lang="ru-RU" sz="1600" dirty="0" err="1">
                <a:solidFill>
                  <a:schemeClr val="bg1"/>
                </a:solidFill>
              </a:rPr>
              <a:t>звичайних</a:t>
            </a:r>
            <a:r>
              <a:rPr lang="ru-RU" sz="1600" dirty="0">
                <a:solidFill>
                  <a:schemeClr val="bg1"/>
                </a:solidFill>
              </a:rPr>
              <a:t> </a:t>
            </a:r>
            <a:r>
              <a:rPr lang="ru-RU" sz="1600" dirty="0" err="1">
                <a:solidFill>
                  <a:schemeClr val="bg1"/>
                </a:solidFill>
              </a:rPr>
              <a:t>умовах</a:t>
            </a:r>
            <a:r>
              <a:rPr lang="ru-RU" sz="1600" dirty="0">
                <a:solidFill>
                  <a:schemeClr val="bg1"/>
                </a:solidFill>
              </a:rPr>
              <a:t>, </a:t>
            </a:r>
            <a:r>
              <a:rPr lang="ru-RU" sz="1600" dirty="0" err="1">
                <a:solidFill>
                  <a:schemeClr val="bg1"/>
                </a:solidFill>
              </a:rPr>
              <a:t>ні</a:t>
            </a:r>
            <a:r>
              <a:rPr lang="ru-RU" sz="1600" dirty="0">
                <a:solidFill>
                  <a:schemeClr val="bg1"/>
                </a:solidFill>
              </a:rPr>
              <a:t> </a:t>
            </a:r>
            <a:r>
              <a:rPr lang="ru-RU" sz="1600" dirty="0" err="1">
                <a:solidFill>
                  <a:schemeClr val="bg1"/>
                </a:solidFill>
              </a:rPr>
              <a:t>під</a:t>
            </a:r>
            <a:r>
              <a:rPr lang="ru-RU" sz="1600" dirty="0">
                <a:solidFill>
                  <a:schemeClr val="bg1"/>
                </a:solidFill>
              </a:rPr>
              <a:t> </a:t>
            </a:r>
            <a:r>
              <a:rPr lang="ru-RU" sz="1600" dirty="0" err="1">
                <a:solidFill>
                  <a:schemeClr val="bg1"/>
                </a:solidFill>
              </a:rPr>
              <a:t>тиском</a:t>
            </a:r>
            <a:r>
              <a:rPr lang="ru-RU" sz="1600" dirty="0">
                <a:solidFill>
                  <a:schemeClr val="bg1"/>
                </a:solidFill>
              </a:rPr>
              <a:t>. </a:t>
            </a:r>
            <a:r>
              <a:rPr lang="ru-RU" sz="1600" dirty="0" err="1">
                <a:solidFill>
                  <a:schemeClr val="bg1"/>
                </a:solidFill>
              </a:rPr>
              <a:t>Бітуми</a:t>
            </a:r>
            <a:r>
              <a:rPr lang="ru-RU" sz="1600" dirty="0">
                <a:solidFill>
                  <a:schemeClr val="bg1"/>
                </a:solidFill>
              </a:rPr>
              <a:t> </a:t>
            </a:r>
            <a:r>
              <a:rPr lang="ru-RU" sz="1600" dirty="0" err="1">
                <a:solidFill>
                  <a:schemeClr val="bg1"/>
                </a:solidFill>
              </a:rPr>
              <a:t>кам'яного</a:t>
            </a:r>
            <a:r>
              <a:rPr lang="ru-RU" sz="1600" dirty="0">
                <a:solidFill>
                  <a:schemeClr val="bg1"/>
                </a:solidFill>
              </a:rPr>
              <a:t> </a:t>
            </a:r>
            <a:r>
              <a:rPr lang="ru-RU" sz="1600" dirty="0" err="1">
                <a:solidFill>
                  <a:schemeClr val="bg1"/>
                </a:solidFill>
              </a:rPr>
              <a:t>вугілля</a:t>
            </a:r>
            <a:r>
              <a:rPr lang="ru-RU" sz="1600" dirty="0">
                <a:solidFill>
                  <a:schemeClr val="bg1"/>
                </a:solidFill>
              </a:rPr>
              <a:t>, на </a:t>
            </a:r>
            <a:r>
              <a:rPr lang="ru-RU" sz="1600" dirty="0" err="1">
                <a:solidFill>
                  <a:schemeClr val="bg1"/>
                </a:solidFill>
              </a:rPr>
              <a:t>відміну</a:t>
            </a:r>
            <a:r>
              <a:rPr lang="ru-RU" sz="1600" dirty="0">
                <a:solidFill>
                  <a:schemeClr val="bg1"/>
                </a:solidFill>
              </a:rPr>
              <a:t> </a:t>
            </a:r>
            <a:r>
              <a:rPr lang="ru-RU" sz="1600" dirty="0" err="1">
                <a:solidFill>
                  <a:schemeClr val="bg1"/>
                </a:solidFill>
              </a:rPr>
              <a:t>від</a:t>
            </a:r>
            <a:r>
              <a:rPr lang="ru-RU" sz="1600" dirty="0">
                <a:solidFill>
                  <a:schemeClr val="bg1"/>
                </a:solidFill>
              </a:rPr>
              <a:t> </a:t>
            </a:r>
            <a:r>
              <a:rPr lang="ru-RU" sz="1600" dirty="0" err="1">
                <a:solidFill>
                  <a:schemeClr val="bg1"/>
                </a:solidFill>
              </a:rPr>
              <a:t>вугілля</a:t>
            </a:r>
            <a:r>
              <a:rPr lang="ru-RU" sz="1600" dirty="0">
                <a:solidFill>
                  <a:schemeClr val="bg1"/>
                </a:solidFill>
              </a:rPr>
              <a:t> бурого, </a:t>
            </a:r>
            <a:r>
              <a:rPr lang="ru-RU" sz="1600" dirty="0" err="1">
                <a:solidFill>
                  <a:schemeClr val="bg1"/>
                </a:solidFill>
              </a:rPr>
              <a:t>представлені</a:t>
            </a:r>
            <a:r>
              <a:rPr lang="ru-RU" sz="1600" dirty="0">
                <a:solidFill>
                  <a:schemeClr val="bg1"/>
                </a:solidFill>
              </a:rPr>
              <a:t> </a:t>
            </a:r>
            <a:r>
              <a:rPr lang="ru-RU" sz="1600" dirty="0" err="1">
                <a:solidFill>
                  <a:schemeClr val="bg1"/>
                </a:solidFill>
              </a:rPr>
              <a:t>переважно</a:t>
            </a:r>
            <a:r>
              <a:rPr lang="ru-RU" sz="1600" dirty="0">
                <a:solidFill>
                  <a:schemeClr val="bg1"/>
                </a:solidFill>
              </a:rPr>
              <a:t> </a:t>
            </a:r>
            <a:r>
              <a:rPr lang="ru-RU" sz="1600" dirty="0" err="1">
                <a:solidFill>
                  <a:schemeClr val="bg1"/>
                </a:solidFill>
              </a:rPr>
              <a:t>сполуками</a:t>
            </a:r>
            <a:r>
              <a:rPr lang="ru-RU" sz="1600" dirty="0">
                <a:solidFill>
                  <a:schemeClr val="bg1"/>
                </a:solidFill>
              </a:rPr>
              <a:t> </a:t>
            </a:r>
            <a:r>
              <a:rPr lang="ru-RU" sz="1600" dirty="0" err="1">
                <a:solidFill>
                  <a:schemeClr val="bg1"/>
                </a:solidFill>
              </a:rPr>
              <a:t>ароматичної</a:t>
            </a:r>
            <a:r>
              <a:rPr lang="ru-RU" sz="1600" dirty="0">
                <a:solidFill>
                  <a:schemeClr val="bg1"/>
                </a:solidFill>
              </a:rPr>
              <a:t> </a:t>
            </a:r>
            <a:r>
              <a:rPr lang="ru-RU" sz="1600" dirty="0" err="1">
                <a:solidFill>
                  <a:schemeClr val="bg1"/>
                </a:solidFill>
              </a:rPr>
              <a:t>структури</a:t>
            </a:r>
            <a:r>
              <a:rPr lang="ru-RU" sz="1600" dirty="0">
                <a:solidFill>
                  <a:schemeClr val="bg1"/>
                </a:solidFill>
              </a:rPr>
              <a:t>. У </a:t>
            </a:r>
            <a:r>
              <a:rPr lang="ru-RU" sz="1600" dirty="0" err="1">
                <a:solidFill>
                  <a:schemeClr val="bg1"/>
                </a:solidFill>
              </a:rPr>
              <a:t>кам'яному</a:t>
            </a:r>
            <a:r>
              <a:rPr lang="ru-RU" sz="1600" dirty="0">
                <a:solidFill>
                  <a:schemeClr val="bg1"/>
                </a:solidFill>
              </a:rPr>
              <a:t> </a:t>
            </a:r>
            <a:r>
              <a:rPr lang="ru-RU" sz="1600" dirty="0" err="1">
                <a:solidFill>
                  <a:schemeClr val="bg1"/>
                </a:solidFill>
              </a:rPr>
              <a:t>вугіллі</a:t>
            </a:r>
            <a:r>
              <a:rPr lang="ru-RU" sz="1600" dirty="0">
                <a:solidFill>
                  <a:schemeClr val="bg1"/>
                </a:solidFill>
              </a:rPr>
              <a:t> не </a:t>
            </a:r>
            <a:r>
              <a:rPr lang="ru-RU" sz="1600" dirty="0" err="1">
                <a:solidFill>
                  <a:schemeClr val="bg1"/>
                </a:solidFill>
              </a:rPr>
              <a:t>виявлені</a:t>
            </a:r>
            <a:r>
              <a:rPr lang="ru-RU" sz="1600" dirty="0">
                <a:solidFill>
                  <a:schemeClr val="bg1"/>
                </a:solidFill>
              </a:rPr>
              <a:t> </a:t>
            </a:r>
            <a:r>
              <a:rPr lang="ru-RU" sz="1600" dirty="0" err="1">
                <a:solidFill>
                  <a:schemeClr val="bg1"/>
                </a:solidFill>
              </a:rPr>
              <a:t>жирні</a:t>
            </a:r>
            <a:r>
              <a:rPr lang="ru-RU" sz="1600" dirty="0">
                <a:solidFill>
                  <a:schemeClr val="bg1"/>
                </a:solidFill>
              </a:rPr>
              <a:t> </a:t>
            </a:r>
            <a:r>
              <a:rPr lang="ru-RU" sz="1600" dirty="0" err="1">
                <a:solidFill>
                  <a:schemeClr val="bg1"/>
                </a:solidFill>
              </a:rPr>
              <a:t>кислоти</a:t>
            </a:r>
            <a:r>
              <a:rPr lang="ru-RU" sz="1600" dirty="0">
                <a:solidFill>
                  <a:schemeClr val="bg1"/>
                </a:solidFill>
              </a:rPr>
              <a:t> і </a:t>
            </a:r>
            <a:r>
              <a:rPr lang="ru-RU" sz="1600" dirty="0" err="1">
                <a:solidFill>
                  <a:schemeClr val="bg1"/>
                </a:solidFill>
              </a:rPr>
              <a:t>естери</a:t>
            </a:r>
            <a:r>
              <a:rPr lang="ru-RU" sz="1600" dirty="0">
                <a:solidFill>
                  <a:schemeClr val="bg1"/>
                </a:solidFill>
              </a:rPr>
              <a:t>, мало </a:t>
            </a:r>
            <a:r>
              <a:rPr lang="ru-RU" sz="1600" dirty="0" err="1">
                <a:solidFill>
                  <a:schemeClr val="bg1"/>
                </a:solidFill>
              </a:rPr>
              <a:t>сполук</a:t>
            </a:r>
            <a:r>
              <a:rPr lang="ru-RU" sz="1600" dirty="0">
                <a:solidFill>
                  <a:schemeClr val="bg1"/>
                </a:solidFill>
              </a:rPr>
              <a:t> </a:t>
            </a:r>
            <a:r>
              <a:rPr lang="ru-RU" sz="1600" dirty="0" err="1">
                <a:solidFill>
                  <a:schemeClr val="bg1"/>
                </a:solidFill>
              </a:rPr>
              <a:t>зі</a:t>
            </a:r>
            <a:r>
              <a:rPr lang="ru-RU" sz="1600" dirty="0">
                <a:solidFill>
                  <a:schemeClr val="bg1"/>
                </a:solidFill>
              </a:rPr>
              <a:t> структурою </a:t>
            </a:r>
            <a:r>
              <a:rPr lang="ru-RU" sz="1600" dirty="0" err="1">
                <a:solidFill>
                  <a:schemeClr val="bg1"/>
                </a:solidFill>
              </a:rPr>
              <a:t>парафінів</a:t>
            </a:r>
            <a:r>
              <a:rPr lang="ru-RU" sz="1600" dirty="0">
                <a:solidFill>
                  <a:schemeClr val="bg1"/>
                </a:solidFill>
              </a:rPr>
              <a:t>.</a:t>
            </a:r>
            <a:br>
              <a:rPr lang="ru-RU" sz="1600" dirty="0">
                <a:solidFill>
                  <a:schemeClr val="bg1"/>
                </a:solidFill>
              </a:rPr>
            </a:br>
            <a:r>
              <a:rPr lang="ru-RU" sz="1600" dirty="0" err="1">
                <a:solidFill>
                  <a:schemeClr val="bg1"/>
                </a:solidFill>
              </a:rPr>
              <a:t>Вугільна</a:t>
            </a:r>
            <a:r>
              <a:rPr lang="ru-RU" sz="1600" dirty="0">
                <a:solidFill>
                  <a:schemeClr val="bg1"/>
                </a:solidFill>
              </a:rPr>
              <a:t> </a:t>
            </a:r>
            <a:r>
              <a:rPr lang="ru-RU" sz="1600" dirty="0" err="1">
                <a:solidFill>
                  <a:schemeClr val="bg1"/>
                </a:solidFill>
              </a:rPr>
              <a:t>речовина</a:t>
            </a:r>
            <a:r>
              <a:rPr lang="ru-RU" sz="1600" dirty="0">
                <a:solidFill>
                  <a:schemeClr val="bg1"/>
                </a:solidFill>
              </a:rPr>
              <a:t> є </a:t>
            </a:r>
            <a:r>
              <a:rPr lang="ru-RU" sz="1600" dirty="0" err="1">
                <a:solidFill>
                  <a:schemeClr val="bg1"/>
                </a:solidFill>
              </a:rPr>
              <a:t>неферомагнітною</a:t>
            </a:r>
            <a:r>
              <a:rPr lang="ru-RU" sz="1600" dirty="0">
                <a:solidFill>
                  <a:schemeClr val="bg1"/>
                </a:solidFill>
              </a:rPr>
              <a:t> (</a:t>
            </a:r>
            <a:r>
              <a:rPr lang="ru-RU" sz="1600" dirty="0" err="1">
                <a:solidFill>
                  <a:schemeClr val="bg1"/>
                </a:solidFill>
              </a:rPr>
              <a:t>діамагнітною</a:t>
            </a:r>
            <a:r>
              <a:rPr lang="ru-RU" sz="1600" dirty="0">
                <a:solidFill>
                  <a:schemeClr val="bg1"/>
                </a:solidFill>
              </a:rPr>
              <a:t>), </a:t>
            </a:r>
            <a:r>
              <a:rPr lang="ru-RU" sz="1600" dirty="0" err="1">
                <a:solidFill>
                  <a:schemeClr val="bg1"/>
                </a:solidFill>
              </a:rPr>
              <a:t>мінеральні</a:t>
            </a:r>
            <a:r>
              <a:rPr lang="ru-RU" sz="1600" dirty="0">
                <a:solidFill>
                  <a:schemeClr val="bg1"/>
                </a:solidFill>
              </a:rPr>
              <a:t> </a:t>
            </a:r>
            <a:r>
              <a:rPr lang="ru-RU" sz="1600" dirty="0" err="1">
                <a:solidFill>
                  <a:schemeClr val="bg1"/>
                </a:solidFill>
              </a:rPr>
              <a:t>домішки</a:t>
            </a:r>
            <a:r>
              <a:rPr lang="ru-RU" sz="1600" dirty="0">
                <a:solidFill>
                  <a:schemeClr val="bg1"/>
                </a:solidFill>
              </a:rPr>
              <a:t> </a:t>
            </a:r>
            <a:r>
              <a:rPr lang="ru-RU" sz="1600" dirty="0" err="1">
                <a:solidFill>
                  <a:schemeClr val="bg1"/>
                </a:solidFill>
              </a:rPr>
              <a:t>характеризуються</a:t>
            </a:r>
            <a:r>
              <a:rPr lang="ru-RU" sz="1600" dirty="0">
                <a:solidFill>
                  <a:schemeClr val="bg1"/>
                </a:solidFill>
              </a:rPr>
              <a:t> </a:t>
            </a:r>
            <a:r>
              <a:rPr lang="ru-RU" sz="1600" dirty="0" err="1">
                <a:solidFill>
                  <a:schemeClr val="bg1"/>
                </a:solidFill>
              </a:rPr>
              <a:t>парамагнітними</a:t>
            </a:r>
            <a:r>
              <a:rPr lang="ru-RU" sz="1600" dirty="0">
                <a:solidFill>
                  <a:schemeClr val="bg1"/>
                </a:solidFill>
              </a:rPr>
              <a:t> </a:t>
            </a:r>
            <a:r>
              <a:rPr lang="ru-RU" sz="1600" dirty="0" err="1">
                <a:solidFill>
                  <a:schemeClr val="bg1"/>
                </a:solidFill>
              </a:rPr>
              <a:t>властивостями</a:t>
            </a:r>
            <a:r>
              <a:rPr lang="ru-RU" sz="1600" dirty="0">
                <a:solidFill>
                  <a:schemeClr val="bg1"/>
                </a:solidFill>
              </a:rPr>
              <a:t>. </a:t>
            </a:r>
            <a:r>
              <a:rPr lang="ru-RU" sz="1600" dirty="0" err="1">
                <a:solidFill>
                  <a:schemeClr val="bg1"/>
                </a:solidFill>
              </a:rPr>
              <a:t>Магнітна</a:t>
            </a:r>
            <a:r>
              <a:rPr lang="ru-RU" sz="1600" dirty="0">
                <a:solidFill>
                  <a:schemeClr val="bg1"/>
                </a:solidFill>
              </a:rPr>
              <a:t> </a:t>
            </a:r>
            <a:r>
              <a:rPr lang="ru-RU" sz="1600" dirty="0" err="1">
                <a:solidFill>
                  <a:schemeClr val="bg1"/>
                </a:solidFill>
              </a:rPr>
              <a:t>сприйнятливість</a:t>
            </a:r>
            <a:r>
              <a:rPr lang="ru-RU" sz="1600" dirty="0">
                <a:solidFill>
                  <a:schemeClr val="bg1"/>
                </a:solidFill>
              </a:rPr>
              <a:t> </a:t>
            </a:r>
            <a:r>
              <a:rPr lang="ru-RU" sz="1600" dirty="0" err="1">
                <a:solidFill>
                  <a:schemeClr val="bg1"/>
                </a:solidFill>
              </a:rPr>
              <a:t>вугілля</a:t>
            </a:r>
            <a:r>
              <a:rPr lang="ru-RU" sz="1600" dirty="0">
                <a:solidFill>
                  <a:schemeClr val="bg1"/>
                </a:solidFill>
              </a:rPr>
              <a:t> </a:t>
            </a:r>
            <a:r>
              <a:rPr lang="ru-RU" sz="1600" dirty="0" err="1">
                <a:solidFill>
                  <a:schemeClr val="bg1"/>
                </a:solidFill>
              </a:rPr>
              <a:t>зростає</a:t>
            </a:r>
            <a:r>
              <a:rPr lang="ru-RU" sz="1600" dirty="0">
                <a:solidFill>
                  <a:schemeClr val="bg1"/>
                </a:solidFill>
              </a:rPr>
              <a:t> </a:t>
            </a:r>
            <a:r>
              <a:rPr lang="ru-RU" sz="1600" dirty="0" err="1">
                <a:solidFill>
                  <a:schemeClr val="bg1"/>
                </a:solidFill>
              </a:rPr>
              <a:t>зі</a:t>
            </a:r>
            <a:r>
              <a:rPr lang="ru-RU" sz="1600" dirty="0">
                <a:solidFill>
                  <a:schemeClr val="bg1"/>
                </a:solidFill>
              </a:rPr>
              <a:t> </a:t>
            </a:r>
            <a:r>
              <a:rPr lang="ru-RU" sz="1600" dirty="0" err="1">
                <a:solidFill>
                  <a:schemeClr val="bg1"/>
                </a:solidFill>
              </a:rPr>
              <a:t>збільшенням</a:t>
            </a:r>
            <a:r>
              <a:rPr lang="ru-RU" sz="1600" dirty="0">
                <a:solidFill>
                  <a:schemeClr val="bg1"/>
                </a:solidFill>
              </a:rPr>
              <a:t> </a:t>
            </a:r>
            <a:r>
              <a:rPr lang="ru-RU" sz="1600" dirty="0" err="1">
                <a:solidFill>
                  <a:schemeClr val="bg1"/>
                </a:solidFill>
              </a:rPr>
              <a:t>їх</a:t>
            </a:r>
            <a:r>
              <a:rPr lang="ru-RU" sz="1600" dirty="0">
                <a:solidFill>
                  <a:schemeClr val="bg1"/>
                </a:solidFill>
              </a:rPr>
              <a:t> </a:t>
            </a:r>
            <a:r>
              <a:rPr lang="ru-RU" sz="1600" dirty="0" err="1">
                <a:solidFill>
                  <a:schemeClr val="bg1"/>
                </a:solidFill>
              </a:rPr>
              <a:t>стадії</a:t>
            </a:r>
            <a:r>
              <a:rPr lang="ru-RU" sz="1600" dirty="0">
                <a:solidFill>
                  <a:schemeClr val="bg1"/>
                </a:solidFill>
              </a:rPr>
              <a:t> </a:t>
            </a:r>
            <a:r>
              <a:rPr lang="ru-RU" sz="1600" dirty="0" err="1">
                <a:solidFill>
                  <a:schemeClr val="bg1"/>
                </a:solidFill>
              </a:rPr>
              <a:t>метаморфізму</a:t>
            </a:r>
            <a:r>
              <a:rPr lang="ru-RU" sz="1600" dirty="0">
                <a:solidFill>
                  <a:schemeClr val="bg1"/>
                </a:solidFill>
              </a:rPr>
              <a:t>. За </a:t>
            </a:r>
            <a:r>
              <a:rPr lang="ru-RU" sz="1600" dirty="0" err="1">
                <a:solidFill>
                  <a:schemeClr val="bg1"/>
                </a:solidFill>
              </a:rPr>
              <a:t>своїми</a:t>
            </a:r>
            <a:r>
              <a:rPr lang="ru-RU" sz="1600" dirty="0">
                <a:solidFill>
                  <a:schemeClr val="bg1"/>
                </a:solidFill>
              </a:rPr>
              <a:t> </a:t>
            </a:r>
            <a:r>
              <a:rPr lang="ru-RU" sz="1600" dirty="0" err="1">
                <a:solidFill>
                  <a:schemeClr val="bg1"/>
                </a:solidFill>
              </a:rPr>
              <a:t>тепловими</a:t>
            </a:r>
            <a:r>
              <a:rPr lang="ru-RU" sz="1600" dirty="0">
                <a:solidFill>
                  <a:schemeClr val="bg1"/>
                </a:solidFill>
              </a:rPr>
              <a:t> </a:t>
            </a:r>
            <a:r>
              <a:rPr lang="ru-RU" sz="1600" dirty="0" err="1">
                <a:solidFill>
                  <a:schemeClr val="bg1"/>
                </a:solidFill>
              </a:rPr>
              <a:t>властивостями</a:t>
            </a:r>
            <a:r>
              <a:rPr lang="ru-RU" sz="1600" dirty="0">
                <a:solidFill>
                  <a:schemeClr val="bg1"/>
                </a:solidFill>
              </a:rPr>
              <a:t> </a:t>
            </a:r>
            <a:r>
              <a:rPr lang="ru-RU" sz="1600" dirty="0" err="1">
                <a:solidFill>
                  <a:schemeClr val="bg1"/>
                </a:solidFill>
              </a:rPr>
              <a:t>кам'яне</a:t>
            </a:r>
            <a:r>
              <a:rPr lang="ru-RU" sz="1600" dirty="0">
                <a:solidFill>
                  <a:schemeClr val="bg1"/>
                </a:solidFill>
              </a:rPr>
              <a:t> </a:t>
            </a:r>
            <a:r>
              <a:rPr lang="ru-RU" sz="1600" dirty="0" err="1">
                <a:solidFill>
                  <a:schemeClr val="bg1"/>
                </a:solidFill>
              </a:rPr>
              <a:t>вугілля</a:t>
            </a:r>
            <a:r>
              <a:rPr lang="ru-RU" sz="1600" dirty="0">
                <a:solidFill>
                  <a:schemeClr val="bg1"/>
                </a:solidFill>
              </a:rPr>
              <a:t> </a:t>
            </a:r>
            <a:r>
              <a:rPr lang="ru-RU" sz="1600" dirty="0" err="1">
                <a:solidFill>
                  <a:schemeClr val="bg1"/>
                </a:solidFill>
              </a:rPr>
              <a:t>наближається</a:t>
            </a:r>
            <a:r>
              <a:rPr lang="ru-RU" sz="1600" dirty="0">
                <a:solidFill>
                  <a:schemeClr val="bg1"/>
                </a:solidFill>
              </a:rPr>
              <a:t> до </a:t>
            </a:r>
            <a:r>
              <a:rPr lang="ru-RU" sz="1600" dirty="0" err="1">
                <a:solidFill>
                  <a:schemeClr val="bg1"/>
                </a:solidFill>
              </a:rPr>
              <a:t>теплоізоляторів</a:t>
            </a:r>
            <a:r>
              <a:rPr lang="ru-RU" sz="1600" dirty="0">
                <a:solidFill>
                  <a:schemeClr val="bg1"/>
                </a:solidFill>
              </a:rPr>
              <a:t>.</a:t>
            </a:r>
            <a:br>
              <a:rPr lang="ru-RU" sz="1600" dirty="0">
                <a:solidFill>
                  <a:schemeClr val="bg1"/>
                </a:solidFill>
              </a:rPr>
            </a:br>
            <a:r>
              <a:rPr lang="ru-RU" sz="1600" dirty="0" err="1">
                <a:solidFill>
                  <a:schemeClr val="bg1"/>
                </a:solidFill>
              </a:rPr>
              <a:t>Головні</a:t>
            </a:r>
            <a:r>
              <a:rPr lang="ru-RU" sz="1600" dirty="0">
                <a:solidFill>
                  <a:schemeClr val="bg1"/>
                </a:solidFill>
              </a:rPr>
              <a:t> </a:t>
            </a:r>
            <a:r>
              <a:rPr lang="ru-RU" sz="1600" dirty="0" err="1">
                <a:solidFill>
                  <a:schemeClr val="bg1"/>
                </a:solidFill>
              </a:rPr>
              <a:t>технологічні</a:t>
            </a:r>
            <a:r>
              <a:rPr lang="ru-RU" sz="1600" dirty="0">
                <a:solidFill>
                  <a:schemeClr val="bg1"/>
                </a:solidFill>
              </a:rPr>
              <a:t> </a:t>
            </a:r>
            <a:r>
              <a:rPr lang="ru-RU" sz="1600" dirty="0" err="1">
                <a:solidFill>
                  <a:schemeClr val="bg1"/>
                </a:solidFill>
              </a:rPr>
              <a:t>властивості</a:t>
            </a:r>
            <a:r>
              <a:rPr lang="ru-RU" sz="1600" dirty="0">
                <a:solidFill>
                  <a:schemeClr val="bg1"/>
                </a:solidFill>
              </a:rPr>
              <a:t> </a:t>
            </a:r>
            <a:r>
              <a:rPr lang="ru-RU" sz="1600" dirty="0" err="1">
                <a:solidFill>
                  <a:schemeClr val="bg1"/>
                </a:solidFill>
              </a:rPr>
              <a:t>кам'яного</a:t>
            </a:r>
            <a:r>
              <a:rPr lang="ru-RU" sz="1600" dirty="0">
                <a:solidFill>
                  <a:schemeClr val="bg1"/>
                </a:solidFill>
              </a:rPr>
              <a:t> </a:t>
            </a:r>
            <a:r>
              <a:rPr lang="ru-RU" sz="1600" dirty="0" err="1">
                <a:solidFill>
                  <a:schemeClr val="bg1"/>
                </a:solidFill>
              </a:rPr>
              <a:t>вугілля</a:t>
            </a:r>
            <a:r>
              <a:rPr lang="ru-RU" sz="1600" dirty="0">
                <a:solidFill>
                  <a:schemeClr val="bg1"/>
                </a:solidFill>
              </a:rPr>
              <a:t>, </a:t>
            </a:r>
            <a:r>
              <a:rPr lang="ru-RU" sz="1600" dirty="0" err="1">
                <a:solidFill>
                  <a:schemeClr val="bg1"/>
                </a:solidFill>
              </a:rPr>
              <a:t>що</a:t>
            </a:r>
            <a:r>
              <a:rPr lang="ru-RU" sz="1600" dirty="0">
                <a:solidFill>
                  <a:schemeClr val="bg1"/>
                </a:solidFill>
              </a:rPr>
              <a:t> </a:t>
            </a:r>
            <a:r>
              <a:rPr lang="ru-RU" sz="1600" dirty="0" err="1">
                <a:solidFill>
                  <a:schemeClr val="bg1"/>
                </a:solidFill>
              </a:rPr>
              <a:t>визначають</a:t>
            </a:r>
            <a:r>
              <a:rPr lang="ru-RU" sz="1600" dirty="0">
                <a:solidFill>
                  <a:schemeClr val="bg1"/>
                </a:solidFill>
              </a:rPr>
              <a:t> </a:t>
            </a:r>
            <a:r>
              <a:rPr lang="ru-RU" sz="1600" dirty="0" err="1">
                <a:solidFill>
                  <a:schemeClr val="bg1"/>
                </a:solidFill>
              </a:rPr>
              <a:t>його</a:t>
            </a:r>
            <a:r>
              <a:rPr lang="ru-RU" sz="1600" dirty="0">
                <a:solidFill>
                  <a:schemeClr val="bg1"/>
                </a:solidFill>
              </a:rPr>
              <a:t> </a:t>
            </a:r>
            <a:r>
              <a:rPr lang="ru-RU" sz="1600" dirty="0" err="1">
                <a:solidFill>
                  <a:schemeClr val="bg1"/>
                </a:solidFill>
              </a:rPr>
              <a:t>цінність</a:t>
            </a:r>
            <a:r>
              <a:rPr lang="ru-RU" sz="1600" dirty="0">
                <a:solidFill>
                  <a:schemeClr val="bg1"/>
                </a:solidFill>
              </a:rPr>
              <a:t>: </a:t>
            </a:r>
            <a:r>
              <a:rPr lang="ru-RU" sz="1600" dirty="0" err="1">
                <a:solidFill>
                  <a:schemeClr val="bg1"/>
                </a:solidFill>
              </a:rPr>
              <a:t>спікливість</a:t>
            </a:r>
            <a:r>
              <a:rPr lang="ru-RU" sz="1600" dirty="0">
                <a:solidFill>
                  <a:schemeClr val="bg1"/>
                </a:solidFill>
              </a:rPr>
              <a:t> і </a:t>
            </a:r>
            <a:r>
              <a:rPr lang="ru-RU" sz="1600" dirty="0" err="1">
                <a:solidFill>
                  <a:schemeClr val="bg1"/>
                </a:solidFill>
              </a:rPr>
              <a:t>коксівна</a:t>
            </a:r>
            <a:r>
              <a:rPr lang="ru-RU" sz="1600" dirty="0">
                <a:solidFill>
                  <a:schemeClr val="bg1"/>
                </a:solidFill>
              </a:rPr>
              <a:t> </a:t>
            </a:r>
            <a:r>
              <a:rPr lang="ru-RU" sz="1600" dirty="0" err="1">
                <a:solidFill>
                  <a:schemeClr val="bg1"/>
                </a:solidFill>
              </a:rPr>
              <a:t>здатність</a:t>
            </a:r>
            <a:r>
              <a:rPr lang="ru-RU" sz="1600" dirty="0">
                <a:solidFill>
                  <a:schemeClr val="bg1"/>
                </a:solidFill>
              </a:rPr>
              <a:t>. </a:t>
            </a:r>
            <a:r>
              <a:rPr lang="ru-RU" sz="1600" dirty="0" err="1">
                <a:solidFill>
                  <a:schemeClr val="bg1"/>
                </a:solidFill>
              </a:rPr>
              <a:t>Стандартний</a:t>
            </a:r>
            <a:r>
              <a:rPr lang="ru-RU" sz="1600" dirty="0">
                <a:solidFill>
                  <a:schemeClr val="bg1"/>
                </a:solidFill>
              </a:rPr>
              <a:t> </a:t>
            </a:r>
            <a:r>
              <a:rPr lang="ru-RU" sz="1600" dirty="0" err="1">
                <a:solidFill>
                  <a:schemeClr val="bg1"/>
                </a:solidFill>
              </a:rPr>
              <a:t>показник</a:t>
            </a:r>
            <a:r>
              <a:rPr lang="ru-RU" sz="1600" dirty="0">
                <a:solidFill>
                  <a:schemeClr val="bg1"/>
                </a:solidFill>
              </a:rPr>
              <a:t> </a:t>
            </a:r>
            <a:r>
              <a:rPr lang="ru-RU" sz="1600" dirty="0" err="1">
                <a:solidFill>
                  <a:schemeClr val="bg1"/>
                </a:solidFill>
              </a:rPr>
              <a:t>спікливості</a:t>
            </a:r>
            <a:r>
              <a:rPr lang="ru-RU" sz="1600" dirty="0">
                <a:solidFill>
                  <a:schemeClr val="bg1"/>
                </a:solidFill>
              </a:rPr>
              <a:t> — </a:t>
            </a:r>
            <a:r>
              <a:rPr lang="ru-RU" sz="1600" dirty="0" err="1">
                <a:solidFill>
                  <a:schemeClr val="bg1"/>
                </a:solidFill>
              </a:rPr>
              <a:t>індекс</a:t>
            </a:r>
            <a:r>
              <a:rPr lang="ru-RU" sz="1600" dirty="0">
                <a:solidFill>
                  <a:schemeClr val="bg1"/>
                </a:solidFill>
              </a:rPr>
              <a:t> Рога (</a:t>
            </a:r>
            <a:r>
              <a:rPr lang="de-DE" sz="1600" dirty="0">
                <a:solidFill>
                  <a:schemeClr val="bg1"/>
                </a:solidFill>
                <a:latin typeface="Algerian" panose="04020705040A02060702" pitchFamily="82" charset="0"/>
              </a:rPr>
              <a:t>RI) </a:t>
            </a:r>
            <a:r>
              <a:rPr lang="ru-RU" sz="1600" dirty="0">
                <a:solidFill>
                  <a:schemeClr val="bg1"/>
                </a:solidFill>
              </a:rPr>
              <a:t>і </a:t>
            </a:r>
            <a:r>
              <a:rPr lang="ru-RU" sz="1600" dirty="0" err="1">
                <a:solidFill>
                  <a:schemeClr val="bg1"/>
                </a:solidFill>
              </a:rPr>
              <a:t>товщина</a:t>
            </a:r>
            <a:r>
              <a:rPr lang="ru-RU" sz="1600" dirty="0">
                <a:solidFill>
                  <a:schemeClr val="bg1"/>
                </a:solidFill>
              </a:rPr>
              <a:t> пластичного шару в </a:t>
            </a:r>
            <a:r>
              <a:rPr lang="ru-RU" sz="1600" dirty="0" err="1">
                <a:solidFill>
                  <a:schemeClr val="bg1"/>
                </a:solidFill>
              </a:rPr>
              <a:t>апараті</a:t>
            </a:r>
            <a:r>
              <a:rPr lang="ru-RU" sz="1600" dirty="0">
                <a:solidFill>
                  <a:schemeClr val="bg1"/>
                </a:solidFill>
              </a:rPr>
              <a:t> Л. М. Сапожникова.</a:t>
            </a:r>
          </a:p>
        </p:txBody>
      </p:sp>
      <p:sp>
        <p:nvSpPr>
          <p:cNvPr id="4" name="Прямокутник 3"/>
          <p:cNvSpPr/>
          <p:nvPr/>
        </p:nvSpPr>
        <p:spPr>
          <a:xfrm>
            <a:off x="3332956" y="374134"/>
            <a:ext cx="5702300" cy="830997"/>
          </a:xfrm>
          <a:prstGeom prst="rect">
            <a:avLst/>
          </a:prstGeom>
        </p:spPr>
        <p:txBody>
          <a:bodyPr wrap="square">
            <a:spAutoFit/>
          </a:bodyPr>
          <a:lstStyle/>
          <a:p>
            <a:r>
              <a:rPr lang="ru-RU" sz="4800" dirty="0" smtClean="0">
                <a:solidFill>
                  <a:schemeClr val="bg1"/>
                </a:solidFill>
              </a:rPr>
              <a:t>Характеристика</a:t>
            </a:r>
            <a:endParaRPr lang="ru-RU" sz="4800" dirty="0">
              <a:solidFill>
                <a:schemeClr val="bg1"/>
              </a:solidFill>
            </a:endParaRPr>
          </a:p>
        </p:txBody>
      </p:sp>
    </p:spTree>
    <p:extLst>
      <p:ext uri="{BB962C8B-B14F-4D97-AF65-F5344CB8AC3E}">
        <p14:creationId xmlns:p14="http://schemas.microsoft.com/office/powerpoint/2010/main" xmlns="" val="236335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379016" y="320676"/>
            <a:ext cx="5132784" cy="342185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5" name="Рисунок 4"/>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5770562" y="1969494"/>
            <a:ext cx="5795963" cy="434697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xmlns="" val="310046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0700" y="317500"/>
            <a:ext cx="11290300" cy="2146300"/>
          </a:xfrm>
        </p:spPr>
        <p:txBody>
          <a:bodyPr>
            <a:normAutofit/>
          </a:bodyPr>
          <a:lstStyle/>
          <a:p>
            <a:r>
              <a:rPr lang="ru-RU" sz="2400" dirty="0" err="1">
                <a:solidFill>
                  <a:schemeClr val="bg1"/>
                </a:solidFill>
                <a:latin typeface="DejaVu Serif" panose="02060603050605020204" pitchFamily="18" charset="0"/>
                <a:ea typeface="DejaVu Serif" panose="02060603050605020204" pitchFamily="18" charset="0"/>
              </a:rPr>
              <a:t>Кам'яне</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вугілля</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утворилося</a:t>
            </a:r>
            <a:r>
              <a:rPr lang="ru-RU" sz="2400" dirty="0">
                <a:solidFill>
                  <a:schemeClr val="bg1"/>
                </a:solidFill>
                <a:latin typeface="DejaVu Serif" panose="02060603050605020204" pitchFamily="18" charset="0"/>
                <a:ea typeface="DejaVu Serif" panose="02060603050605020204" pitchFamily="18" charset="0"/>
              </a:rPr>
              <a:t> з </a:t>
            </a:r>
            <a:r>
              <a:rPr lang="ru-RU" sz="2400" dirty="0" err="1">
                <a:solidFill>
                  <a:schemeClr val="bg1"/>
                </a:solidFill>
                <a:latin typeface="DejaVu Serif" panose="02060603050605020204" pitchFamily="18" charset="0"/>
                <a:ea typeface="DejaVu Serif" panose="02060603050605020204" pitchFamily="18" charset="0"/>
              </a:rPr>
              <a:t>продуктів</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розкладу</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органічних</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залишків</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рослин</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що</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зазнали</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зміни</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метаморфізм</a:t>
            </a:r>
            <a:r>
              <a:rPr lang="ru-RU" sz="2400" dirty="0">
                <a:solidFill>
                  <a:schemeClr val="bg1"/>
                </a:solidFill>
                <a:latin typeface="DejaVu Serif" panose="02060603050605020204" pitchFamily="18" charset="0"/>
                <a:ea typeface="DejaVu Serif" panose="02060603050605020204" pitchFamily="18" charset="0"/>
              </a:rPr>
              <a:t>) в </a:t>
            </a:r>
            <a:r>
              <a:rPr lang="ru-RU" sz="2400" dirty="0" err="1">
                <a:solidFill>
                  <a:schemeClr val="bg1"/>
                </a:solidFill>
                <a:latin typeface="DejaVu Serif" panose="02060603050605020204" pitchFamily="18" charset="0"/>
                <a:ea typeface="DejaVu Serif" panose="02060603050605020204" pitchFamily="18" charset="0"/>
              </a:rPr>
              <a:t>умовах</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високого</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тиску</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навколишніх</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порід</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земної</a:t>
            </a:r>
            <a:r>
              <a:rPr lang="ru-RU" sz="2400" dirty="0">
                <a:solidFill>
                  <a:schemeClr val="bg1"/>
                </a:solidFill>
                <a:latin typeface="DejaVu Serif" panose="02060603050605020204" pitchFamily="18" charset="0"/>
                <a:ea typeface="DejaVu Serif" panose="02060603050605020204" pitchFamily="18" charset="0"/>
              </a:rPr>
              <a:t> кори і </a:t>
            </a:r>
            <a:r>
              <a:rPr lang="ru-RU" sz="2400" dirty="0" err="1">
                <a:solidFill>
                  <a:schemeClr val="bg1"/>
                </a:solidFill>
                <a:latin typeface="DejaVu Serif" panose="02060603050605020204" pitchFamily="18" charset="0"/>
                <a:ea typeface="DejaVu Serif" panose="02060603050605020204" pitchFamily="18" charset="0"/>
              </a:rPr>
              <a:t>порівняно</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високої</a:t>
            </a:r>
            <a:r>
              <a:rPr lang="ru-RU" sz="2400" dirty="0">
                <a:solidFill>
                  <a:schemeClr val="bg1"/>
                </a:solidFill>
                <a:latin typeface="DejaVu Serif" panose="02060603050605020204" pitchFamily="18" charset="0"/>
                <a:ea typeface="DejaVu Serif" panose="02060603050605020204" pitchFamily="18" charset="0"/>
              </a:rPr>
              <a:t> </a:t>
            </a:r>
            <a:r>
              <a:rPr lang="ru-RU" sz="2400" dirty="0" err="1">
                <a:solidFill>
                  <a:schemeClr val="bg1"/>
                </a:solidFill>
                <a:latin typeface="DejaVu Serif" panose="02060603050605020204" pitchFamily="18" charset="0"/>
                <a:ea typeface="DejaVu Serif" panose="02060603050605020204" pitchFamily="18" charset="0"/>
              </a:rPr>
              <a:t>температури</a:t>
            </a:r>
            <a:r>
              <a:rPr lang="ru-RU" sz="2400" dirty="0">
                <a:solidFill>
                  <a:schemeClr val="bg1"/>
                </a:solidFill>
                <a:latin typeface="DejaVu Serif" panose="02060603050605020204" pitchFamily="18" charset="0"/>
                <a:ea typeface="DejaVu Serif" panose="02060603050605020204" pitchFamily="18" charset="0"/>
              </a:rPr>
              <a:t>.</a:t>
            </a:r>
          </a:p>
        </p:txBody>
      </p:sp>
      <p:pic>
        <p:nvPicPr>
          <p:cNvPr id="4" name="Рисунок 3"/>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6041135" y="2730500"/>
            <a:ext cx="5476304" cy="3390900"/>
          </a:xfrm>
          <a:prstGeom prst="rect">
            <a:avLst/>
          </a:prstGeom>
          <a:ln>
            <a:noFill/>
          </a:ln>
          <a:effectLst>
            <a:softEdge rad="112500"/>
          </a:effectLst>
        </p:spPr>
      </p:pic>
      <p:pic>
        <p:nvPicPr>
          <p:cNvPr id="5" name="Рисунок 4"/>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1212850" y="2184399"/>
            <a:ext cx="4428235" cy="4550623"/>
          </a:xfrm>
          <a:prstGeom prst="rect">
            <a:avLst/>
          </a:prstGeom>
          <a:ln>
            <a:noFill/>
          </a:ln>
          <a:effectLst>
            <a:softEdge rad="112500"/>
          </a:effectLst>
        </p:spPr>
      </p:pic>
    </p:spTree>
    <p:extLst>
      <p:ext uri="{BB962C8B-B14F-4D97-AF65-F5344CB8AC3E}">
        <p14:creationId xmlns:p14="http://schemas.microsoft.com/office/powerpoint/2010/main" xmlns="" val="253829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826409" y="495300"/>
            <a:ext cx="10755991" cy="5671590"/>
          </a:xfrm>
        </p:spPr>
      </p:pic>
    </p:spTree>
    <p:extLst>
      <p:ext uri="{BB962C8B-B14F-4D97-AF65-F5344CB8AC3E}">
        <p14:creationId xmlns:p14="http://schemas.microsoft.com/office/powerpoint/2010/main" xmlns="" val="316355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58800" y="241300"/>
            <a:ext cx="11087100" cy="6235700"/>
          </a:xfrm>
        </p:spPr>
        <p:txBody>
          <a:bodyPr>
            <a:normAutofit lnSpcReduction="10000"/>
          </a:bodyPr>
          <a:lstStyle/>
          <a:p>
            <a:r>
              <a:rPr lang="ru-RU" dirty="0" err="1"/>
              <a:t>Кам'яне</a:t>
            </a:r>
            <a:r>
              <a:rPr lang="ru-RU" dirty="0"/>
              <a:t> </a:t>
            </a:r>
            <a:r>
              <a:rPr lang="ru-RU" dirty="0" err="1"/>
              <a:t>вугілля</a:t>
            </a:r>
            <a:r>
              <a:rPr lang="ru-RU" dirty="0"/>
              <a:t> </a:t>
            </a:r>
            <a:r>
              <a:rPr lang="ru-RU" dirty="0" err="1"/>
              <a:t>розділяють</a:t>
            </a:r>
            <a:r>
              <a:rPr lang="ru-RU" dirty="0"/>
              <a:t> на </a:t>
            </a:r>
            <a:r>
              <a:rPr lang="ru-RU" dirty="0" err="1"/>
              <a:t>блискуче</a:t>
            </a:r>
            <a:r>
              <a:rPr lang="ru-RU" dirty="0"/>
              <a:t>, </a:t>
            </a:r>
            <a:r>
              <a:rPr lang="ru-RU" dirty="0" err="1"/>
              <a:t>напівблискуче</a:t>
            </a:r>
            <a:r>
              <a:rPr lang="ru-RU" dirty="0"/>
              <a:t>, </a:t>
            </a:r>
            <a:r>
              <a:rPr lang="ru-RU" dirty="0" err="1"/>
              <a:t>напівматове</a:t>
            </a:r>
            <a:r>
              <a:rPr lang="ru-RU" dirty="0"/>
              <a:t>, </a:t>
            </a:r>
            <a:r>
              <a:rPr lang="ru-RU" dirty="0" err="1"/>
              <a:t>матове</a:t>
            </a:r>
            <a:r>
              <a:rPr lang="ru-RU" dirty="0"/>
              <a:t>. У </a:t>
            </a:r>
            <a:r>
              <a:rPr lang="ru-RU" dirty="0" err="1"/>
              <a:t>залежності</a:t>
            </a:r>
            <a:r>
              <a:rPr lang="ru-RU" dirty="0"/>
              <a:t> </a:t>
            </a:r>
            <a:r>
              <a:rPr lang="ru-RU" dirty="0" err="1"/>
              <a:t>від</a:t>
            </a:r>
            <a:r>
              <a:rPr lang="ru-RU" dirty="0"/>
              <a:t> </a:t>
            </a:r>
            <a:r>
              <a:rPr lang="ru-RU" dirty="0" err="1"/>
              <a:t>переваження</a:t>
            </a:r>
            <a:r>
              <a:rPr lang="ru-RU" dirty="0"/>
              <a:t> тих </a:t>
            </a:r>
            <a:r>
              <a:rPr lang="ru-RU" dirty="0" err="1"/>
              <a:t>або</a:t>
            </a:r>
            <a:r>
              <a:rPr lang="ru-RU" dirty="0"/>
              <a:t> </a:t>
            </a:r>
            <a:r>
              <a:rPr lang="ru-RU" dirty="0" err="1"/>
              <a:t>інших</a:t>
            </a:r>
            <a:r>
              <a:rPr lang="ru-RU" dirty="0"/>
              <a:t> </a:t>
            </a:r>
            <a:r>
              <a:rPr lang="ru-RU" dirty="0" err="1"/>
              <a:t>петрографічних</a:t>
            </a:r>
            <a:r>
              <a:rPr lang="ru-RU" dirty="0"/>
              <a:t> </a:t>
            </a:r>
            <a:r>
              <a:rPr lang="ru-RU" dirty="0" err="1"/>
              <a:t>компонентів</a:t>
            </a:r>
            <a:r>
              <a:rPr lang="ru-RU" dirty="0"/>
              <a:t> </a:t>
            </a:r>
            <a:r>
              <a:rPr lang="ru-RU" dirty="0" err="1"/>
              <a:t>виділяють</a:t>
            </a:r>
            <a:r>
              <a:rPr lang="ru-RU" dirty="0"/>
              <a:t> </a:t>
            </a:r>
            <a:r>
              <a:rPr lang="ru-RU" dirty="0" err="1"/>
              <a:t>вітренове</a:t>
            </a:r>
            <a:r>
              <a:rPr lang="ru-RU" dirty="0"/>
              <a:t>, </a:t>
            </a:r>
            <a:r>
              <a:rPr lang="ru-RU" dirty="0" err="1"/>
              <a:t>кларенове</a:t>
            </a:r>
            <a:r>
              <a:rPr lang="ru-RU" dirty="0"/>
              <a:t>, </a:t>
            </a:r>
            <a:r>
              <a:rPr lang="ru-RU" dirty="0" err="1"/>
              <a:t>дюрено-кларенове</a:t>
            </a:r>
            <a:r>
              <a:rPr lang="ru-RU" dirty="0"/>
              <a:t>, </a:t>
            </a:r>
            <a:r>
              <a:rPr lang="ru-RU" dirty="0" err="1"/>
              <a:t>кларено-дюренове</a:t>
            </a:r>
            <a:r>
              <a:rPr lang="ru-RU" dirty="0"/>
              <a:t>, </a:t>
            </a:r>
            <a:r>
              <a:rPr lang="ru-RU" dirty="0" err="1"/>
              <a:t>дюренове</a:t>
            </a:r>
            <a:r>
              <a:rPr lang="ru-RU" dirty="0"/>
              <a:t> і </a:t>
            </a:r>
            <a:r>
              <a:rPr lang="ru-RU" dirty="0" err="1"/>
              <a:t>фюзенове</a:t>
            </a:r>
            <a:r>
              <a:rPr lang="ru-RU" dirty="0"/>
              <a:t> </a:t>
            </a:r>
            <a:r>
              <a:rPr lang="ru-RU" dirty="0" err="1"/>
              <a:t>кам'яне</a:t>
            </a:r>
            <a:r>
              <a:rPr lang="ru-RU" dirty="0"/>
              <a:t> </a:t>
            </a:r>
            <a:r>
              <a:rPr lang="ru-RU" dirty="0" err="1"/>
              <a:t>вугілля</a:t>
            </a:r>
            <a:r>
              <a:rPr lang="ru-RU" dirty="0"/>
              <a:t>. </a:t>
            </a:r>
            <a:r>
              <a:rPr lang="ru-RU" dirty="0" err="1"/>
              <a:t>Пласти</a:t>
            </a:r>
            <a:r>
              <a:rPr lang="ru-RU" dirty="0"/>
              <a:t> </a:t>
            </a:r>
            <a:r>
              <a:rPr lang="ru-RU" dirty="0" err="1"/>
              <a:t>вугілля</a:t>
            </a:r>
            <a:r>
              <a:rPr lang="ru-RU" dirty="0"/>
              <a:t> </a:t>
            </a:r>
            <a:r>
              <a:rPr lang="ru-RU" dirty="0" err="1"/>
              <a:t>можуть</a:t>
            </a:r>
            <a:r>
              <a:rPr lang="ru-RU" dirty="0"/>
              <a:t> бути </a:t>
            </a:r>
            <a:r>
              <a:rPr lang="ru-RU" dirty="0" err="1"/>
              <a:t>складені</a:t>
            </a:r>
            <a:r>
              <a:rPr lang="ru-RU" dirty="0"/>
              <a:t> одним з </a:t>
            </a:r>
            <a:r>
              <a:rPr lang="ru-RU" dirty="0" err="1"/>
              <a:t>вказаних</a:t>
            </a:r>
            <a:r>
              <a:rPr lang="ru-RU" dirty="0"/>
              <a:t> </a:t>
            </a:r>
            <a:r>
              <a:rPr lang="ru-RU" dirty="0" err="1"/>
              <a:t>літотипів</a:t>
            </a:r>
            <a:r>
              <a:rPr lang="ru-RU" dirty="0"/>
              <a:t>, </a:t>
            </a:r>
            <a:r>
              <a:rPr lang="ru-RU" dirty="0" err="1"/>
              <a:t>частіше</a:t>
            </a:r>
            <a:r>
              <a:rPr lang="ru-RU" dirty="0"/>
              <a:t> </a:t>
            </a:r>
            <a:r>
              <a:rPr lang="ru-RU" dirty="0" err="1"/>
              <a:t>їх</a:t>
            </a:r>
            <a:r>
              <a:rPr lang="ru-RU" dirty="0"/>
              <a:t> </a:t>
            </a:r>
            <a:r>
              <a:rPr lang="ru-RU" dirty="0" err="1"/>
              <a:t>чергуванням</a:t>
            </a:r>
            <a:r>
              <a:rPr lang="ru-RU" dirty="0"/>
              <a:t>. Як правило, </a:t>
            </a:r>
            <a:r>
              <a:rPr lang="ru-RU" dirty="0" err="1"/>
              <a:t>блискучі</a:t>
            </a:r>
            <a:r>
              <a:rPr lang="ru-RU" dirty="0"/>
              <a:t> </a:t>
            </a:r>
            <a:r>
              <a:rPr lang="ru-RU" dirty="0" err="1"/>
              <a:t>відміни</a:t>
            </a:r>
            <a:r>
              <a:rPr lang="ru-RU" dirty="0"/>
              <a:t> </a:t>
            </a:r>
            <a:r>
              <a:rPr lang="ru-RU" dirty="0" err="1"/>
              <a:t>вугілля</a:t>
            </a:r>
            <a:r>
              <a:rPr lang="ru-RU" dirty="0"/>
              <a:t> </a:t>
            </a:r>
            <a:r>
              <a:rPr lang="ru-RU" dirty="0" err="1"/>
              <a:t>малозольні</a:t>
            </a:r>
            <a:r>
              <a:rPr lang="ru-RU" dirty="0"/>
              <a:t> </a:t>
            </a:r>
            <a:r>
              <a:rPr lang="ru-RU" dirty="0" err="1"/>
              <a:t>внаслідок</a:t>
            </a:r>
            <a:r>
              <a:rPr lang="ru-RU" dirty="0"/>
              <a:t> </a:t>
            </a:r>
            <a:r>
              <a:rPr lang="ru-RU" dirty="0" err="1"/>
              <a:t>незначного</a:t>
            </a:r>
            <a:r>
              <a:rPr lang="ru-RU" dirty="0"/>
              <a:t> </a:t>
            </a:r>
            <a:r>
              <a:rPr lang="ru-RU" dirty="0" err="1"/>
              <a:t>вмісту</a:t>
            </a:r>
            <a:r>
              <a:rPr lang="ru-RU" dirty="0"/>
              <a:t> </a:t>
            </a:r>
            <a:r>
              <a:rPr lang="ru-RU" dirty="0" err="1"/>
              <a:t>мінеральних</a:t>
            </a:r>
            <a:r>
              <a:rPr lang="ru-RU" dirty="0"/>
              <a:t> </a:t>
            </a:r>
            <a:r>
              <a:rPr lang="ru-RU" dirty="0" err="1"/>
              <a:t>домішок</a:t>
            </a:r>
            <a:r>
              <a:rPr lang="ru-RU" dirty="0"/>
              <a:t>.</a:t>
            </a:r>
          </a:p>
          <a:p>
            <a:r>
              <a:rPr lang="ru-RU" dirty="0" err="1"/>
              <a:t>Серед</a:t>
            </a:r>
            <a:r>
              <a:rPr lang="ru-RU" dirty="0"/>
              <a:t> структур </a:t>
            </a:r>
            <a:r>
              <a:rPr lang="ru-RU" dirty="0" err="1"/>
              <a:t>органічної</a:t>
            </a:r>
            <a:r>
              <a:rPr lang="ru-RU" dirty="0"/>
              <a:t> </a:t>
            </a:r>
            <a:r>
              <a:rPr lang="ru-RU" dirty="0" err="1"/>
              <a:t>речовини</a:t>
            </a:r>
            <a:r>
              <a:rPr lang="ru-RU" dirty="0"/>
              <a:t> </a:t>
            </a:r>
            <a:r>
              <a:rPr lang="ru-RU" dirty="0" err="1"/>
              <a:t>вугілля</a:t>
            </a:r>
            <a:r>
              <a:rPr lang="ru-RU" dirty="0"/>
              <a:t> </a:t>
            </a:r>
            <a:r>
              <a:rPr lang="ru-RU" dirty="0" err="1"/>
              <a:t>виділено</a:t>
            </a:r>
            <a:r>
              <a:rPr lang="ru-RU" dirty="0"/>
              <a:t> 4 </a:t>
            </a:r>
            <a:r>
              <a:rPr lang="ru-RU" dirty="0" err="1"/>
              <a:t>типи</a:t>
            </a:r>
            <a:r>
              <a:rPr lang="ru-RU" dirty="0"/>
              <a:t> (</a:t>
            </a:r>
            <a:r>
              <a:rPr lang="ru-RU" dirty="0" err="1"/>
              <a:t>телінітовий</a:t>
            </a:r>
            <a:r>
              <a:rPr lang="ru-RU" dirty="0"/>
              <a:t>, </a:t>
            </a:r>
            <a:r>
              <a:rPr lang="ru-RU" dirty="0" err="1"/>
              <a:t>посттелінітовий</a:t>
            </a:r>
            <a:r>
              <a:rPr lang="ru-RU" dirty="0"/>
              <a:t>, </a:t>
            </a:r>
            <a:r>
              <a:rPr lang="ru-RU" dirty="0" err="1"/>
              <a:t>преколінітовий</a:t>
            </a:r>
            <a:r>
              <a:rPr lang="ru-RU" dirty="0"/>
              <a:t> і </a:t>
            </a:r>
            <a:r>
              <a:rPr lang="ru-RU" dirty="0" err="1"/>
              <a:t>колінітовий</a:t>
            </a:r>
            <a:r>
              <a:rPr lang="ru-RU" dirty="0"/>
              <a:t>), </a:t>
            </a:r>
            <a:r>
              <a:rPr lang="ru-RU" dirty="0" err="1"/>
              <a:t>які</a:t>
            </a:r>
            <a:r>
              <a:rPr lang="ru-RU" dirty="0"/>
              <a:t> є </a:t>
            </a:r>
            <a:r>
              <a:rPr lang="ru-RU" dirty="0" err="1"/>
              <a:t>послідовними</a:t>
            </a:r>
            <a:r>
              <a:rPr lang="ru-RU" dirty="0"/>
              <a:t> </a:t>
            </a:r>
            <a:r>
              <a:rPr lang="ru-RU" dirty="0" err="1"/>
              <a:t>стадіями</a:t>
            </a:r>
            <a:r>
              <a:rPr lang="ru-RU" dirty="0"/>
              <a:t> </a:t>
            </a:r>
            <a:r>
              <a:rPr lang="ru-RU" dirty="0" err="1"/>
              <a:t>єдиного</a:t>
            </a:r>
            <a:r>
              <a:rPr lang="ru-RU" dirty="0"/>
              <a:t> </a:t>
            </a:r>
            <a:r>
              <a:rPr lang="ru-RU" dirty="0" err="1"/>
              <a:t>процесу</a:t>
            </a:r>
            <a:r>
              <a:rPr lang="ru-RU" dirty="0"/>
              <a:t> </a:t>
            </a:r>
            <a:r>
              <a:rPr lang="ru-RU" dirty="0" err="1"/>
              <a:t>розкладання</a:t>
            </a:r>
            <a:r>
              <a:rPr lang="ru-RU" dirty="0"/>
              <a:t> </a:t>
            </a:r>
            <a:r>
              <a:rPr lang="ru-RU" dirty="0" err="1"/>
              <a:t>лігніно-целюлозних</a:t>
            </a:r>
            <a:r>
              <a:rPr lang="ru-RU" dirty="0"/>
              <a:t> тканин. До </a:t>
            </a:r>
            <a:r>
              <a:rPr lang="ru-RU" dirty="0" err="1"/>
              <a:t>генетичних</a:t>
            </a:r>
            <a:r>
              <a:rPr lang="ru-RU" dirty="0"/>
              <a:t> </a:t>
            </a:r>
            <a:r>
              <a:rPr lang="ru-RU" dirty="0" err="1"/>
              <a:t>груп</a:t>
            </a:r>
            <a:r>
              <a:rPr lang="ru-RU" dirty="0"/>
              <a:t> </a:t>
            </a:r>
            <a:r>
              <a:rPr lang="ru-RU" dirty="0" err="1"/>
              <a:t>кам'яного</a:t>
            </a:r>
            <a:r>
              <a:rPr lang="ru-RU" dirty="0"/>
              <a:t> </a:t>
            </a:r>
            <a:r>
              <a:rPr lang="ru-RU" dirty="0" err="1"/>
              <a:t>вугілля</a:t>
            </a:r>
            <a:r>
              <a:rPr lang="ru-RU" dirty="0"/>
              <a:t>, </a:t>
            </a:r>
            <a:r>
              <a:rPr lang="ru-RU" dirty="0" err="1"/>
              <a:t>крім</a:t>
            </a:r>
            <a:r>
              <a:rPr lang="ru-RU" dirty="0"/>
              <a:t> </a:t>
            </a:r>
            <a:r>
              <a:rPr lang="ru-RU" dirty="0" err="1"/>
              <a:t>цих</a:t>
            </a:r>
            <a:r>
              <a:rPr lang="ru-RU" dirty="0"/>
              <a:t> 4 </a:t>
            </a:r>
            <a:r>
              <a:rPr lang="ru-RU" dirty="0" err="1"/>
              <a:t>типів</a:t>
            </a:r>
            <a:r>
              <a:rPr lang="ru-RU" dirty="0"/>
              <a:t>, </a:t>
            </a:r>
            <a:r>
              <a:rPr lang="ru-RU" dirty="0" err="1"/>
              <a:t>додатково</a:t>
            </a:r>
            <a:r>
              <a:rPr lang="ru-RU" dirty="0"/>
              <a:t> включено </a:t>
            </a:r>
            <a:r>
              <a:rPr lang="ru-RU" dirty="0" err="1"/>
              <a:t>лейптинітове</a:t>
            </a:r>
            <a:r>
              <a:rPr lang="ru-RU" dirty="0"/>
              <a:t> </a:t>
            </a:r>
            <a:r>
              <a:rPr lang="ru-RU" dirty="0" err="1"/>
              <a:t>вугілля</a:t>
            </a:r>
            <a:r>
              <a:rPr lang="ru-RU" dirty="0"/>
              <a:t>. </a:t>
            </a:r>
            <a:r>
              <a:rPr lang="ru-RU" dirty="0" err="1"/>
              <a:t>Кожна</a:t>
            </a:r>
            <a:r>
              <a:rPr lang="ru-RU" dirty="0"/>
              <a:t> з 5 </a:t>
            </a:r>
            <a:r>
              <a:rPr lang="ru-RU" dirty="0" err="1"/>
              <a:t>генетичних</a:t>
            </a:r>
            <a:r>
              <a:rPr lang="ru-RU" dirty="0"/>
              <a:t> </a:t>
            </a:r>
            <a:r>
              <a:rPr lang="ru-RU" dirty="0" err="1"/>
              <a:t>груп</a:t>
            </a:r>
            <a:r>
              <a:rPr lang="ru-RU" dirty="0"/>
              <a:t> за типом </a:t>
            </a:r>
            <a:r>
              <a:rPr lang="ru-RU" dirty="0" err="1"/>
              <a:t>речовини</a:t>
            </a:r>
            <a:r>
              <a:rPr lang="ru-RU" dirty="0"/>
              <a:t> </a:t>
            </a:r>
            <a:r>
              <a:rPr lang="ru-RU" dirty="0" err="1"/>
              <a:t>мікрокомпонентів</a:t>
            </a:r>
            <a:r>
              <a:rPr lang="ru-RU" dirty="0"/>
              <a:t> </a:t>
            </a:r>
            <a:r>
              <a:rPr lang="ru-RU" dirty="0" err="1"/>
              <a:t>вугілля</a:t>
            </a:r>
            <a:r>
              <a:rPr lang="ru-RU" dirty="0"/>
              <a:t> </a:t>
            </a:r>
            <a:r>
              <a:rPr lang="ru-RU" dirty="0" err="1"/>
              <a:t>поділена</a:t>
            </a:r>
            <a:r>
              <a:rPr lang="ru-RU" dirty="0"/>
              <a:t> на </a:t>
            </a:r>
            <a:r>
              <a:rPr lang="ru-RU" dirty="0" err="1"/>
              <a:t>відповідні</a:t>
            </a:r>
            <a:r>
              <a:rPr lang="ru-RU" dirty="0"/>
              <a:t> </a:t>
            </a:r>
            <a:r>
              <a:rPr lang="ru-RU" dirty="0" err="1"/>
              <a:t>класи</a:t>
            </a:r>
            <a:r>
              <a:rPr lang="ru-RU" dirty="0"/>
              <a:t>.</a:t>
            </a:r>
          </a:p>
          <a:p>
            <a:r>
              <a:rPr lang="ru-RU" dirty="0" err="1"/>
              <a:t>Існує</a:t>
            </a:r>
            <a:r>
              <a:rPr lang="ru-RU" dirty="0"/>
              <a:t> </a:t>
            </a:r>
            <a:r>
              <a:rPr lang="ru-RU" dirty="0" err="1"/>
              <a:t>багато</a:t>
            </a:r>
            <a:r>
              <a:rPr lang="ru-RU" dirty="0"/>
              <a:t> </a:t>
            </a:r>
            <a:r>
              <a:rPr lang="ru-RU" dirty="0" err="1"/>
              <a:t>видів</a:t>
            </a:r>
            <a:r>
              <a:rPr lang="ru-RU" dirty="0"/>
              <a:t> </a:t>
            </a:r>
            <a:r>
              <a:rPr lang="ru-RU" dirty="0" err="1"/>
              <a:t>класифікації</a:t>
            </a:r>
            <a:r>
              <a:rPr lang="ru-RU" dirty="0"/>
              <a:t> </a:t>
            </a:r>
            <a:r>
              <a:rPr lang="ru-RU" dirty="0" err="1"/>
              <a:t>кам'яного</a:t>
            </a:r>
            <a:r>
              <a:rPr lang="ru-RU" dirty="0"/>
              <a:t> </a:t>
            </a:r>
            <a:r>
              <a:rPr lang="ru-RU" dirty="0" err="1"/>
              <a:t>вугілля</a:t>
            </a:r>
            <a:r>
              <a:rPr lang="ru-RU" dirty="0"/>
              <a:t>: за </a:t>
            </a:r>
            <a:r>
              <a:rPr lang="ru-RU" dirty="0" err="1"/>
              <a:t>речовинним</a:t>
            </a:r>
            <a:r>
              <a:rPr lang="ru-RU" dirty="0"/>
              <a:t> складом, </a:t>
            </a:r>
            <a:r>
              <a:rPr lang="ru-RU" dirty="0" err="1"/>
              <a:t>петрографічним</a:t>
            </a:r>
            <a:r>
              <a:rPr lang="ru-RU" dirty="0"/>
              <a:t> складом, </a:t>
            </a:r>
            <a:r>
              <a:rPr lang="ru-RU" dirty="0" err="1"/>
              <a:t>генетичні</a:t>
            </a:r>
            <a:r>
              <a:rPr lang="ru-RU" dirty="0"/>
              <a:t>, </a:t>
            </a:r>
            <a:r>
              <a:rPr lang="ru-RU" dirty="0" err="1"/>
              <a:t>хіміко-технологічні</a:t>
            </a:r>
            <a:r>
              <a:rPr lang="ru-RU" dirty="0"/>
              <a:t>, </a:t>
            </a:r>
            <a:r>
              <a:rPr lang="ru-RU" dirty="0" err="1"/>
              <a:t>промислові</a:t>
            </a:r>
            <a:r>
              <a:rPr lang="ru-RU" dirty="0"/>
              <a:t> та </a:t>
            </a:r>
            <a:r>
              <a:rPr lang="ru-RU" dirty="0" err="1"/>
              <a:t>змішані</a:t>
            </a:r>
            <a:r>
              <a:rPr lang="ru-RU" dirty="0"/>
              <a:t>. </a:t>
            </a:r>
            <a:r>
              <a:rPr lang="ru-RU" dirty="0" err="1"/>
              <a:t>Генетичні</a:t>
            </a:r>
            <a:r>
              <a:rPr lang="ru-RU" dirty="0"/>
              <a:t> </a:t>
            </a:r>
            <a:r>
              <a:rPr lang="ru-RU" dirty="0" err="1"/>
              <a:t>класифікації</a:t>
            </a:r>
            <a:r>
              <a:rPr lang="ru-RU" dirty="0"/>
              <a:t> </a:t>
            </a:r>
            <a:r>
              <a:rPr lang="ru-RU" dirty="0" err="1"/>
              <a:t>характеризують</a:t>
            </a:r>
            <a:r>
              <a:rPr lang="ru-RU" dirty="0"/>
              <a:t> </a:t>
            </a:r>
            <a:r>
              <a:rPr lang="ru-RU" dirty="0" err="1"/>
              <a:t>умови</a:t>
            </a:r>
            <a:r>
              <a:rPr lang="ru-RU" dirty="0"/>
              <a:t> </a:t>
            </a:r>
            <a:r>
              <a:rPr lang="ru-RU" dirty="0" err="1"/>
              <a:t>накопичення</a:t>
            </a:r>
            <a:r>
              <a:rPr lang="ru-RU" dirty="0"/>
              <a:t> </a:t>
            </a:r>
            <a:r>
              <a:rPr lang="ru-RU" dirty="0" err="1"/>
              <a:t>вугілля</a:t>
            </a:r>
            <a:r>
              <a:rPr lang="ru-RU" dirty="0"/>
              <a:t>, </a:t>
            </a:r>
            <a:r>
              <a:rPr lang="ru-RU" dirty="0" err="1"/>
              <a:t>речовинні</a:t>
            </a:r>
            <a:r>
              <a:rPr lang="ru-RU" dirty="0"/>
              <a:t> і </a:t>
            </a:r>
            <a:r>
              <a:rPr lang="ru-RU" dirty="0" err="1"/>
              <a:t>петрографічні</a:t>
            </a:r>
            <a:r>
              <a:rPr lang="ru-RU" dirty="0"/>
              <a:t> — </a:t>
            </a:r>
            <a:r>
              <a:rPr lang="ru-RU" dirty="0" err="1"/>
              <a:t>його</a:t>
            </a:r>
            <a:r>
              <a:rPr lang="ru-RU" dirty="0"/>
              <a:t> </a:t>
            </a:r>
            <a:r>
              <a:rPr lang="ru-RU" dirty="0" err="1"/>
              <a:t>речовинний</a:t>
            </a:r>
            <a:r>
              <a:rPr lang="ru-RU" dirty="0"/>
              <a:t> та </a:t>
            </a:r>
            <a:r>
              <a:rPr lang="ru-RU" dirty="0" err="1"/>
              <a:t>петрографічний</a:t>
            </a:r>
            <a:r>
              <a:rPr lang="ru-RU" dirty="0"/>
              <a:t> склад, </a:t>
            </a:r>
            <a:r>
              <a:rPr lang="ru-RU" dirty="0" err="1"/>
              <a:t>хіміко-технологічні</a:t>
            </a:r>
            <a:r>
              <a:rPr lang="ru-RU" dirty="0"/>
              <a:t> — </a:t>
            </a:r>
            <a:r>
              <a:rPr lang="ru-RU" dirty="0" err="1"/>
              <a:t>хімічний</a:t>
            </a:r>
            <a:r>
              <a:rPr lang="ru-RU" dirty="0"/>
              <a:t> склад </a:t>
            </a:r>
            <a:r>
              <a:rPr lang="ru-RU" dirty="0" err="1"/>
              <a:t>вугілля</a:t>
            </a:r>
            <a:r>
              <a:rPr lang="ru-RU" dirty="0"/>
              <a:t>, </a:t>
            </a:r>
            <a:r>
              <a:rPr lang="ru-RU" dirty="0" err="1"/>
              <a:t>процеси</a:t>
            </a:r>
            <a:r>
              <a:rPr lang="ru-RU" dirty="0"/>
              <a:t> </a:t>
            </a:r>
            <a:r>
              <a:rPr lang="ru-RU" dirty="0" err="1"/>
              <a:t>формування</a:t>
            </a:r>
            <a:r>
              <a:rPr lang="ru-RU" dirty="0"/>
              <a:t> та </a:t>
            </a:r>
            <a:r>
              <a:rPr lang="ru-RU" dirty="0" err="1"/>
              <a:t>промислової</a:t>
            </a:r>
            <a:r>
              <a:rPr lang="ru-RU" dirty="0"/>
              <a:t> </a:t>
            </a:r>
            <a:r>
              <a:rPr lang="ru-RU" dirty="0" err="1"/>
              <a:t>переробки</a:t>
            </a:r>
            <a:r>
              <a:rPr lang="ru-RU" dirty="0"/>
              <a:t>, </a:t>
            </a:r>
            <a:r>
              <a:rPr lang="ru-RU" dirty="0" err="1"/>
              <a:t>промислові</a:t>
            </a:r>
            <a:r>
              <a:rPr lang="ru-RU" dirty="0"/>
              <a:t> — </a:t>
            </a:r>
            <a:r>
              <a:rPr lang="ru-RU" dirty="0" err="1"/>
              <a:t>технологічне</a:t>
            </a:r>
            <a:r>
              <a:rPr lang="ru-RU" dirty="0"/>
              <a:t> </a:t>
            </a:r>
            <a:r>
              <a:rPr lang="ru-RU" dirty="0" err="1"/>
              <a:t>групування</a:t>
            </a:r>
            <a:r>
              <a:rPr lang="ru-RU" dirty="0"/>
              <a:t> </a:t>
            </a:r>
            <a:r>
              <a:rPr lang="ru-RU" dirty="0" err="1"/>
              <a:t>видів</a:t>
            </a:r>
            <a:r>
              <a:rPr lang="ru-RU" dirty="0"/>
              <a:t> </a:t>
            </a:r>
            <a:r>
              <a:rPr lang="ru-RU" dirty="0" err="1"/>
              <a:t>вугілля</a:t>
            </a:r>
            <a:r>
              <a:rPr lang="ru-RU" dirty="0"/>
              <a:t> в </a:t>
            </a:r>
            <a:r>
              <a:rPr lang="ru-RU" dirty="0" err="1"/>
              <a:t>залежності</a:t>
            </a:r>
            <a:r>
              <a:rPr lang="ru-RU" dirty="0"/>
              <a:t> </a:t>
            </a:r>
            <a:r>
              <a:rPr lang="ru-RU" dirty="0" err="1"/>
              <a:t>від</a:t>
            </a:r>
            <a:r>
              <a:rPr lang="ru-RU" dirty="0"/>
              <a:t> </a:t>
            </a:r>
            <a:r>
              <a:rPr lang="ru-RU" dirty="0" err="1"/>
              <a:t>вимог</a:t>
            </a:r>
            <a:r>
              <a:rPr lang="ru-RU" dirty="0"/>
              <a:t> </a:t>
            </a:r>
            <a:r>
              <a:rPr lang="ru-RU" dirty="0" err="1"/>
              <a:t>промисловості</a:t>
            </a:r>
            <a:r>
              <a:rPr lang="ru-RU" dirty="0"/>
              <a:t>. </a:t>
            </a:r>
            <a:r>
              <a:rPr lang="ru-RU" dirty="0" err="1"/>
              <a:t>Класифікації</a:t>
            </a:r>
            <a:r>
              <a:rPr lang="ru-RU" dirty="0"/>
              <a:t> </a:t>
            </a:r>
            <a:r>
              <a:rPr lang="ru-RU" dirty="0" err="1"/>
              <a:t>вугілля</a:t>
            </a:r>
            <a:r>
              <a:rPr lang="ru-RU" dirty="0"/>
              <a:t> в пластах </a:t>
            </a:r>
            <a:r>
              <a:rPr lang="ru-RU" dirty="0" err="1"/>
              <a:t>використовуються</a:t>
            </a:r>
            <a:r>
              <a:rPr lang="ru-RU" dirty="0"/>
              <a:t> для характеристики </a:t>
            </a:r>
            <a:r>
              <a:rPr lang="ru-RU" dirty="0" err="1"/>
              <a:t>вугільних</a:t>
            </a:r>
            <a:r>
              <a:rPr lang="ru-RU" dirty="0"/>
              <a:t> </a:t>
            </a:r>
            <a:r>
              <a:rPr lang="ru-RU" dirty="0" err="1"/>
              <a:t>родовищ</a:t>
            </a:r>
            <a:r>
              <a:rPr lang="ru-RU" dirty="0"/>
              <a:t>.</a:t>
            </a:r>
          </a:p>
        </p:txBody>
      </p:sp>
    </p:spTree>
    <p:extLst>
      <p:ext uri="{BB962C8B-B14F-4D97-AF65-F5344CB8AC3E}">
        <p14:creationId xmlns:p14="http://schemas.microsoft.com/office/powerpoint/2010/main" xmlns="" val="1915045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541354" y="181768"/>
            <a:ext cx="5008546" cy="468982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Рисунок 5"/>
          <p:cNvPicPr>
            <a:picLocks noChangeAspect="1"/>
          </p:cNvPicPr>
          <p:nvPr/>
        </p:nvPicPr>
        <p:blipFill>
          <a:blip r:embed="rId3" cstate="email">
            <a:extLst>
              <a:ext uri="{28A0092B-C50C-407E-A947-70E740481C1C}">
                <a14:useLocalDpi xmlns:a14="http://schemas.microsoft.com/office/drawing/2010/main" xmlns="" val="0"/>
              </a:ext>
            </a:extLst>
          </a:blip>
          <a:stretch>
            <a:fillRect/>
          </a:stretch>
        </p:blipFill>
        <p:spPr>
          <a:xfrm>
            <a:off x="6257036" y="1003300"/>
            <a:ext cx="5340096" cy="4000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4222519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anim calcmode="lin" valueType="num">
                                      <p:cBhvr>
                                        <p:cTn id="15" dur="2000" fill="hold"/>
                                        <p:tgtEl>
                                          <p:spTgt spid="6"/>
                                        </p:tgtEl>
                                        <p:attrNameLst>
                                          <p:attrName>ppt_w</p:attrName>
                                        </p:attrNameLst>
                                      </p:cBhvr>
                                      <p:tavLst>
                                        <p:tav tm="0" fmla="#ppt_w*sin(2.5*pi*$)">
                                          <p:val>
                                            <p:fltVal val="0"/>
                                          </p:val>
                                        </p:tav>
                                        <p:tav tm="100000">
                                          <p:val>
                                            <p:fltVal val="1"/>
                                          </p:val>
                                        </p:tav>
                                      </p:tavLst>
                                    </p:anim>
                                    <p:anim calcmode="lin" valueType="num">
                                      <p:cBhvr>
                                        <p:cTn id="16"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Сектор">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50</TotalTime>
  <Words>353</Words>
  <Application>Microsoft Office PowerPoint</Application>
  <PresentationFormat>Произвольный</PresentationFormat>
  <Paragraphs>15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Сектор</vt:lpstr>
      <vt:lpstr>Кам’яне Вугілля</vt:lpstr>
      <vt:lpstr>Слайд 2</vt:lpstr>
      <vt:lpstr>    Кам’яне вугілля було відомо ще в стародавньому світі. Перше згадування про нього пов’язують з Аристотелем (IV ст. до н. х.). Кількома десятиріч­чями пізніше його учень Теофраст Ересський в «Трактаті про каміння» пи­сав:   «…звуться ці викопні речовини антрацитом (або вугіллям)… вони спала­хують та горять подібно до деревного вугілля…»     Стародавні римляни видобували кам’яне вугілля для опалення на території нинішньої Великої Британії. У І ст. до р. х. в китайській провінції Юннань вугілля нагрівали без доступу повітря та отримували кокс.</vt:lpstr>
      <vt:lpstr>Щільна порода чорного, іноді сіро-чорного кольору. Блиск смоляний або металічний. В органічній речовині кам'яного вугілля міститься 75-92 % вуглецю, 2,5-5,7 % водню, 1,5-15 % кисню. Містить 2-48 % летких речовин. Вологість 1-12 %. Вища теплота згоряння в перерахунку на сухий беззольний стан 30,5-36,8 МДж/кг. Кам'яне вугілля належить до гумолітів; сапропеліти і гумітосапропеліти присутні у вигляді лінз та невеликих прошарків. Утворення кам'яного вугілля характерне майже для всіх геологічних систем — від девону до неогену (включно); воно активно утворювалося в карбоні, пермі, юрі. Залягає кам'яне вугілля у формі пластів і лінзовидних покладів різної потужності (від десятків см до декількох десятків і сотень м) на різних глибинах (від виходів на поверхню до 2500 м і глибше). Кам'яне вугілля характеризується нейтральним складом органічної маси. Воно не реагує зі слабими лугами ні в звичайних умовах, ні під тиском. Бітуми кам'яного вугілля, на відміну від вугілля бурого, представлені переважно сполуками ароматичної структури. У кам'яному вугіллі не виявлені жирні кислоти і естери, мало сполук зі структурою парафінів. Вугільна речовина є неферомагнітною (діамагнітною), мінеральні домішки характеризуються парамагнітними властивостями. Магнітна сприйнятливість вугілля зростає зі збільшенням їх стадії метаморфізму. За своїми тепловими властивостями кам'яне вугілля наближається до теплоізоляторів. Головні технологічні властивості кам'яного вугілля, що визначають його цінність: спікливість і коксівна здатність. Стандартний показник спікливості — індекс Рога (RI) і товщина пластичного шару в апараті Л. М. Сапожникова.</vt:lpstr>
      <vt:lpstr>Слайд 5</vt:lpstr>
      <vt:lpstr>Кам'яне вугілля утворилося з продуктів розкладу органічних залишків рослин, що зазнали зміни (метаморфізм) в умовах високого тиску навколишніх порід земної кори і порівняно високої температури.</vt:lpstr>
      <vt:lpstr>Слайд 7</vt:lpstr>
      <vt:lpstr>Слайд 8</vt:lpstr>
      <vt:lpstr>Слайд 9</vt:lpstr>
      <vt:lpstr>Слайд 10</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Кам’яне Вугілля</dc:title>
  <dc:creator>Ирина Иванова</dc:creator>
  <cp:lastModifiedBy>User 2013</cp:lastModifiedBy>
  <cp:revision>7</cp:revision>
  <dcterms:created xsi:type="dcterms:W3CDTF">2013-12-02T14:35:03Z</dcterms:created>
  <dcterms:modified xsi:type="dcterms:W3CDTF">2015-01-27T12:18:22Z</dcterms:modified>
</cp:coreProperties>
</file>