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91" r:id="rId2"/>
    <p:sldId id="257" r:id="rId3"/>
    <p:sldId id="292" r:id="rId4"/>
    <p:sldId id="259" r:id="rId5"/>
    <p:sldId id="295" r:id="rId6"/>
    <p:sldId id="297" r:id="rId7"/>
    <p:sldId id="298" r:id="rId8"/>
    <p:sldId id="299" r:id="rId9"/>
    <p:sldId id="307" r:id="rId10"/>
    <p:sldId id="306" r:id="rId11"/>
    <p:sldId id="296" r:id="rId12"/>
    <p:sldId id="301" r:id="rId13"/>
    <p:sldId id="310" r:id="rId14"/>
    <p:sldId id="309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23D7E-6A9B-41D5-85E8-35969629361E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3A4FB1-807C-4131-A4D9-E990A3EF178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 складу меду входить більше 70 важливих для організму людини речовин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D27AB-AB0E-4C0B-B2AC-A373771E6D56}" type="parTrans" cxnId="{520EEA0C-BC7E-465E-9F65-D359DBA8DA2C}">
      <dgm:prSet/>
      <dgm:spPr/>
      <dgm:t>
        <a:bodyPr/>
        <a:lstStyle/>
        <a:p>
          <a:endParaRPr lang="ru-RU"/>
        </a:p>
      </dgm:t>
    </dgm:pt>
    <dgm:pt modelId="{FB7D9EB8-54CF-4F8E-AB4A-38129A97EB95}" type="sibTrans" cxnId="{520EEA0C-BC7E-465E-9F65-D359DBA8DA2C}">
      <dgm:prSet/>
      <dgm:spPr/>
      <dgm:t>
        <a:bodyPr/>
        <a:lstStyle/>
        <a:p>
          <a:endParaRPr lang="ru-RU"/>
        </a:p>
      </dgm:t>
    </dgm:pt>
    <dgm:pt modelId="{5F983E76-86EF-4DA1-BEBD-A4146807249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Масова частка  вологи 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18-21%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Вітаміни: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групи В, С, К, Е, А, Р, РР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15ED4EE-B420-4549-AFB6-A7939579D139}" type="parTrans" cxnId="{B0E93BDE-87E2-4BCC-8037-21CBE1A4D31E}">
      <dgm:prSet/>
      <dgm:spPr/>
      <dgm:t>
        <a:bodyPr/>
        <a:lstStyle/>
        <a:p>
          <a:endParaRPr lang="ru-RU"/>
        </a:p>
      </dgm:t>
    </dgm:pt>
    <dgm:pt modelId="{9CABFBE3-64D5-4D60-A4BD-C5B1D85B2EFB}" type="sibTrans" cxnId="{B0E93BDE-87E2-4BCC-8037-21CBE1A4D31E}">
      <dgm:prSet/>
      <dgm:spPr/>
      <dgm:t>
        <a:bodyPr/>
        <a:lstStyle/>
        <a:p>
          <a:endParaRPr lang="ru-RU"/>
        </a:p>
      </dgm:t>
    </dgm:pt>
    <dgm:pt modelId="{59CC59DB-7A35-4164-9F28-A20EDB0B097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Глюкоза 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Фруктоза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Сахароза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не більше 7%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2E1382F-29EF-4F24-82E7-E37D71D20B21}" type="parTrans" cxnId="{EF2D7034-9032-470B-BCEE-4BBF38265FCC}">
      <dgm:prSet/>
      <dgm:spPr/>
      <dgm:t>
        <a:bodyPr/>
        <a:lstStyle/>
        <a:p>
          <a:endParaRPr lang="ru-RU"/>
        </a:p>
      </dgm:t>
    </dgm:pt>
    <dgm:pt modelId="{4787051A-9AC3-47E3-814B-D298F49BA145}" type="sibTrans" cxnId="{EF2D7034-9032-470B-BCEE-4BBF38265FCC}">
      <dgm:prSet/>
      <dgm:spPr/>
      <dgm:t>
        <a:bodyPr/>
        <a:lstStyle/>
        <a:p>
          <a:endParaRPr lang="ru-RU"/>
        </a:p>
      </dgm:t>
    </dgm:pt>
    <dgm:pt modelId="{4374A4F6-158F-4E8E-A3F2-FCA65ED4F751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Органічні кислоти: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яблучна, лимонна, молочна, мурав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їна</a:t>
          </a:r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Білки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0,1-0,3%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3B2446F-D9F7-4AB1-9C6C-927DE43DCAC9}" type="parTrans" cxnId="{756FC0F3-8E5A-401A-8F47-1507A4095503}">
      <dgm:prSet/>
      <dgm:spPr/>
      <dgm:t>
        <a:bodyPr/>
        <a:lstStyle/>
        <a:p>
          <a:endParaRPr lang="ru-RU"/>
        </a:p>
      </dgm:t>
    </dgm:pt>
    <dgm:pt modelId="{8EB989B0-EC10-488C-8702-C16CFBFAB79F}" type="sibTrans" cxnId="{756FC0F3-8E5A-401A-8F47-1507A4095503}">
      <dgm:prSet/>
      <dgm:spPr/>
      <dgm:t>
        <a:bodyPr/>
        <a:lstStyle/>
        <a:p>
          <a:endParaRPr lang="ru-RU"/>
        </a:p>
      </dgm:t>
    </dgm:pt>
    <dgm:pt modelId="{B4D96142-913A-4412-92E8-EC89E19B5334}">
      <dgm:prSet phldrT="[Текст]" custT="1"/>
      <dgm:spPr/>
      <dgm:t>
        <a:bodyPr/>
        <a:lstStyle/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Мінеральні речовини</a:t>
          </a:r>
        </a:p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Барвні речовини</a:t>
          </a:r>
        </a:p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Ароматичні речовини</a:t>
          </a:r>
        </a:p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Антибіотичні </a:t>
          </a:r>
        </a:p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Ростові</a:t>
          </a:r>
        </a:p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Гормональні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04B3DEAF-C68A-4688-9C20-3E606E9DD8ED}" type="parTrans" cxnId="{975C8BD0-2734-4EF3-840C-4F39C61C18C1}">
      <dgm:prSet/>
      <dgm:spPr/>
      <dgm:t>
        <a:bodyPr/>
        <a:lstStyle/>
        <a:p>
          <a:endParaRPr lang="ru-RU"/>
        </a:p>
      </dgm:t>
    </dgm:pt>
    <dgm:pt modelId="{0DDC2FDD-8A70-4105-87C0-DA21D8C86D05}" type="sibTrans" cxnId="{975C8BD0-2734-4EF3-840C-4F39C61C18C1}">
      <dgm:prSet/>
      <dgm:spPr/>
      <dgm:t>
        <a:bodyPr/>
        <a:lstStyle/>
        <a:p>
          <a:endParaRPr lang="ru-RU"/>
        </a:p>
      </dgm:t>
    </dgm:pt>
    <dgm:pt modelId="{3E7A4089-751D-4E84-A134-DD42B5C6C6B8}" type="pres">
      <dgm:prSet presAssocID="{DE323D7E-6A9B-41D5-85E8-3596962936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A7240-CB91-4582-9384-4FA407C1E459}" type="pres">
      <dgm:prSet presAssocID="{DE323D7E-6A9B-41D5-85E8-35969629361E}" presName="matrix" presStyleCnt="0"/>
      <dgm:spPr/>
    </dgm:pt>
    <dgm:pt modelId="{DC989B24-7EAA-45F2-ACDD-6FE511E7949D}" type="pres">
      <dgm:prSet presAssocID="{DE323D7E-6A9B-41D5-85E8-35969629361E}" presName="tile1" presStyleLbl="node1" presStyleIdx="0" presStyleCnt="4"/>
      <dgm:spPr/>
      <dgm:t>
        <a:bodyPr/>
        <a:lstStyle/>
        <a:p>
          <a:endParaRPr lang="ru-RU"/>
        </a:p>
      </dgm:t>
    </dgm:pt>
    <dgm:pt modelId="{8E2F1763-B18F-4A22-91CB-62D30D95860E}" type="pres">
      <dgm:prSet presAssocID="{DE323D7E-6A9B-41D5-85E8-3596962936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A1C8C-5BD9-4C42-8EAF-9D1E8FA37F6E}" type="pres">
      <dgm:prSet presAssocID="{DE323D7E-6A9B-41D5-85E8-35969629361E}" presName="tile2" presStyleLbl="node1" presStyleIdx="1" presStyleCnt="4"/>
      <dgm:spPr/>
      <dgm:t>
        <a:bodyPr/>
        <a:lstStyle/>
        <a:p>
          <a:endParaRPr lang="ru-RU"/>
        </a:p>
      </dgm:t>
    </dgm:pt>
    <dgm:pt modelId="{41DB640E-EEBF-4537-92F1-9EC46838428B}" type="pres">
      <dgm:prSet presAssocID="{DE323D7E-6A9B-41D5-85E8-3596962936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5C723-47CC-444B-BAD2-F9DC0DE147AE}" type="pres">
      <dgm:prSet presAssocID="{DE323D7E-6A9B-41D5-85E8-35969629361E}" presName="tile3" presStyleLbl="node1" presStyleIdx="2" presStyleCnt="4"/>
      <dgm:spPr/>
      <dgm:t>
        <a:bodyPr/>
        <a:lstStyle/>
        <a:p>
          <a:endParaRPr lang="ru-RU"/>
        </a:p>
      </dgm:t>
    </dgm:pt>
    <dgm:pt modelId="{A5C14ABA-09BC-4299-AB43-B9C178E8A676}" type="pres">
      <dgm:prSet presAssocID="{DE323D7E-6A9B-41D5-85E8-3596962936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D0628-AF94-4335-A361-1856D3B2DC13}" type="pres">
      <dgm:prSet presAssocID="{DE323D7E-6A9B-41D5-85E8-35969629361E}" presName="tile4" presStyleLbl="node1" presStyleIdx="3" presStyleCnt="4"/>
      <dgm:spPr/>
      <dgm:t>
        <a:bodyPr/>
        <a:lstStyle/>
        <a:p>
          <a:endParaRPr lang="ru-RU"/>
        </a:p>
      </dgm:t>
    </dgm:pt>
    <dgm:pt modelId="{2C05CBD7-99C9-436A-AAFE-112EF2459E84}" type="pres">
      <dgm:prSet presAssocID="{DE323D7E-6A9B-41D5-85E8-3596962936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85E8B-541B-4C19-AF6C-FA06AFA52B18}" type="pres">
      <dgm:prSet presAssocID="{DE323D7E-6A9B-41D5-85E8-35969629361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58693-F676-42A5-ACC6-BB95CCFB4AEB}" type="presOf" srcId="{EC3A4FB1-807C-4131-A4D9-E990A3EF1784}" destId="{16B85E8B-541B-4C19-AF6C-FA06AFA52B18}" srcOrd="0" destOrd="0" presId="urn:microsoft.com/office/officeart/2005/8/layout/matrix1"/>
    <dgm:cxn modelId="{EF2D7034-9032-470B-BCEE-4BBF38265FCC}" srcId="{EC3A4FB1-807C-4131-A4D9-E990A3EF1784}" destId="{59CC59DB-7A35-4164-9F28-A20EDB0B097B}" srcOrd="1" destOrd="0" parTransId="{12E1382F-29EF-4F24-82E7-E37D71D20B21}" sibTransId="{4787051A-9AC3-47E3-814B-D298F49BA145}"/>
    <dgm:cxn modelId="{5356F17F-196D-418E-8DDB-26E230468529}" type="presOf" srcId="{B4D96142-913A-4412-92E8-EC89E19B5334}" destId="{2C05CBD7-99C9-436A-AAFE-112EF2459E84}" srcOrd="1" destOrd="0" presId="urn:microsoft.com/office/officeart/2005/8/layout/matrix1"/>
    <dgm:cxn modelId="{B0E93BDE-87E2-4BCC-8037-21CBE1A4D31E}" srcId="{EC3A4FB1-807C-4131-A4D9-E990A3EF1784}" destId="{5F983E76-86EF-4DA1-BEBD-A4146807249B}" srcOrd="0" destOrd="0" parTransId="{915ED4EE-B420-4549-AFB6-A7939579D139}" sibTransId="{9CABFBE3-64D5-4D60-A4BD-C5B1D85B2EFB}"/>
    <dgm:cxn modelId="{C1764FD4-A293-4F86-8A24-25718C48A4F9}" type="presOf" srcId="{4374A4F6-158F-4E8E-A3F2-FCA65ED4F751}" destId="{A5C14ABA-09BC-4299-AB43-B9C178E8A676}" srcOrd="1" destOrd="0" presId="urn:microsoft.com/office/officeart/2005/8/layout/matrix1"/>
    <dgm:cxn modelId="{BB78F4A2-E545-4376-91D9-48AA10EFE84A}" type="presOf" srcId="{4374A4F6-158F-4E8E-A3F2-FCA65ED4F751}" destId="{F6C5C723-47CC-444B-BAD2-F9DC0DE147AE}" srcOrd="0" destOrd="0" presId="urn:microsoft.com/office/officeart/2005/8/layout/matrix1"/>
    <dgm:cxn modelId="{756FC0F3-8E5A-401A-8F47-1507A4095503}" srcId="{EC3A4FB1-807C-4131-A4D9-E990A3EF1784}" destId="{4374A4F6-158F-4E8E-A3F2-FCA65ED4F751}" srcOrd="2" destOrd="0" parTransId="{53B2446F-D9F7-4AB1-9C6C-927DE43DCAC9}" sibTransId="{8EB989B0-EC10-488C-8702-C16CFBFAB79F}"/>
    <dgm:cxn modelId="{975C8BD0-2734-4EF3-840C-4F39C61C18C1}" srcId="{EC3A4FB1-807C-4131-A4D9-E990A3EF1784}" destId="{B4D96142-913A-4412-92E8-EC89E19B5334}" srcOrd="3" destOrd="0" parTransId="{04B3DEAF-C68A-4688-9C20-3E606E9DD8ED}" sibTransId="{0DDC2FDD-8A70-4105-87C0-DA21D8C86D05}"/>
    <dgm:cxn modelId="{F243F814-4171-40BB-8196-BF9068CF5C16}" type="presOf" srcId="{59CC59DB-7A35-4164-9F28-A20EDB0B097B}" destId="{41DB640E-EEBF-4537-92F1-9EC46838428B}" srcOrd="1" destOrd="0" presId="urn:microsoft.com/office/officeart/2005/8/layout/matrix1"/>
    <dgm:cxn modelId="{A5A7291A-C721-4372-B058-A93597518558}" type="presOf" srcId="{DE323D7E-6A9B-41D5-85E8-35969629361E}" destId="{3E7A4089-751D-4E84-A134-DD42B5C6C6B8}" srcOrd="0" destOrd="0" presId="urn:microsoft.com/office/officeart/2005/8/layout/matrix1"/>
    <dgm:cxn modelId="{B28E4788-49BA-4C3D-8DC0-B7C2F1105295}" type="presOf" srcId="{5F983E76-86EF-4DA1-BEBD-A4146807249B}" destId="{DC989B24-7EAA-45F2-ACDD-6FE511E7949D}" srcOrd="0" destOrd="0" presId="urn:microsoft.com/office/officeart/2005/8/layout/matrix1"/>
    <dgm:cxn modelId="{11EE14B9-9BCC-4EE8-AB81-8DCF5058AD90}" type="presOf" srcId="{B4D96142-913A-4412-92E8-EC89E19B5334}" destId="{D8ED0628-AF94-4335-A361-1856D3B2DC13}" srcOrd="0" destOrd="0" presId="urn:microsoft.com/office/officeart/2005/8/layout/matrix1"/>
    <dgm:cxn modelId="{520EEA0C-BC7E-465E-9F65-D359DBA8DA2C}" srcId="{DE323D7E-6A9B-41D5-85E8-35969629361E}" destId="{EC3A4FB1-807C-4131-A4D9-E990A3EF1784}" srcOrd="0" destOrd="0" parTransId="{BDFD27AB-AB0E-4C0B-B2AC-A373771E6D56}" sibTransId="{FB7D9EB8-54CF-4F8E-AB4A-38129A97EB95}"/>
    <dgm:cxn modelId="{1AE8FD25-A630-4366-AF66-4B6BCADEA011}" type="presOf" srcId="{5F983E76-86EF-4DA1-BEBD-A4146807249B}" destId="{8E2F1763-B18F-4A22-91CB-62D30D95860E}" srcOrd="1" destOrd="0" presId="urn:microsoft.com/office/officeart/2005/8/layout/matrix1"/>
    <dgm:cxn modelId="{AD392904-905C-4CA3-9DAA-5B77B2DAF710}" type="presOf" srcId="{59CC59DB-7A35-4164-9F28-A20EDB0B097B}" destId="{362A1C8C-5BD9-4C42-8EAF-9D1E8FA37F6E}" srcOrd="0" destOrd="0" presId="urn:microsoft.com/office/officeart/2005/8/layout/matrix1"/>
    <dgm:cxn modelId="{70F3A5FD-184D-4282-8A9B-90614A6342AC}" type="presParOf" srcId="{3E7A4089-751D-4E84-A134-DD42B5C6C6B8}" destId="{BC0A7240-CB91-4582-9384-4FA407C1E459}" srcOrd="0" destOrd="0" presId="urn:microsoft.com/office/officeart/2005/8/layout/matrix1"/>
    <dgm:cxn modelId="{BFCA57F9-3A66-4AFB-9279-E764D91C8DC2}" type="presParOf" srcId="{BC0A7240-CB91-4582-9384-4FA407C1E459}" destId="{DC989B24-7EAA-45F2-ACDD-6FE511E7949D}" srcOrd="0" destOrd="0" presId="urn:microsoft.com/office/officeart/2005/8/layout/matrix1"/>
    <dgm:cxn modelId="{B3129314-233B-46E8-B464-347D58A8AA58}" type="presParOf" srcId="{BC0A7240-CB91-4582-9384-4FA407C1E459}" destId="{8E2F1763-B18F-4A22-91CB-62D30D95860E}" srcOrd="1" destOrd="0" presId="urn:microsoft.com/office/officeart/2005/8/layout/matrix1"/>
    <dgm:cxn modelId="{A8DD856C-8A8A-4180-A527-3525267DB06C}" type="presParOf" srcId="{BC0A7240-CB91-4582-9384-4FA407C1E459}" destId="{362A1C8C-5BD9-4C42-8EAF-9D1E8FA37F6E}" srcOrd="2" destOrd="0" presId="urn:microsoft.com/office/officeart/2005/8/layout/matrix1"/>
    <dgm:cxn modelId="{2ED6EEDF-74D4-46C5-B21C-BE16A0B146FD}" type="presParOf" srcId="{BC0A7240-CB91-4582-9384-4FA407C1E459}" destId="{41DB640E-EEBF-4537-92F1-9EC46838428B}" srcOrd="3" destOrd="0" presId="urn:microsoft.com/office/officeart/2005/8/layout/matrix1"/>
    <dgm:cxn modelId="{027DF97B-FB5E-4DA7-9EC6-53D17C8ED7AB}" type="presParOf" srcId="{BC0A7240-CB91-4582-9384-4FA407C1E459}" destId="{F6C5C723-47CC-444B-BAD2-F9DC0DE147AE}" srcOrd="4" destOrd="0" presId="urn:microsoft.com/office/officeart/2005/8/layout/matrix1"/>
    <dgm:cxn modelId="{53F269C3-D33D-4813-AD9F-07C09970BFFD}" type="presParOf" srcId="{BC0A7240-CB91-4582-9384-4FA407C1E459}" destId="{A5C14ABA-09BC-4299-AB43-B9C178E8A676}" srcOrd="5" destOrd="0" presId="urn:microsoft.com/office/officeart/2005/8/layout/matrix1"/>
    <dgm:cxn modelId="{5450E385-52E4-465D-B0D7-F5090167091C}" type="presParOf" srcId="{BC0A7240-CB91-4582-9384-4FA407C1E459}" destId="{D8ED0628-AF94-4335-A361-1856D3B2DC13}" srcOrd="6" destOrd="0" presId="urn:microsoft.com/office/officeart/2005/8/layout/matrix1"/>
    <dgm:cxn modelId="{6A9149E9-B5EC-4E91-9608-3E0B05ED4045}" type="presParOf" srcId="{BC0A7240-CB91-4582-9384-4FA407C1E459}" destId="{2C05CBD7-99C9-436A-AAFE-112EF2459E84}" srcOrd="7" destOrd="0" presId="urn:microsoft.com/office/officeart/2005/8/layout/matrix1"/>
    <dgm:cxn modelId="{2D0AAB0E-ACDD-4E55-99F6-7EBFF88F3713}" type="presParOf" srcId="{3E7A4089-751D-4E84-A134-DD42B5C6C6B8}" destId="{16B85E8B-541B-4C19-AF6C-FA06AFA52B18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helka-med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якості меду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43050"/>
            <a:ext cx="4543428" cy="4483430"/>
          </a:xfrm>
        </p:spPr>
        <p:txBody>
          <a:bodyPr/>
          <a:lstStyle/>
          <a:p>
            <a:pPr>
              <a:buNone/>
            </a:pPr>
            <a:endParaRPr lang="uk-UA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uk-UA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Автор дослідницького проекту :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Бурдужа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Валентина Олександрівна</a:t>
            </a:r>
            <a:endParaRPr lang="uk-UA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з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добувач  освіти 8 класу 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Нижньоторгаївської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ЗОШ 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I-III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ст.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mms\Downloads\завантаження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59662"/>
            <a:ext cx="3857652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57163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Фізико-хімічний аналіз на виявлення домішок крохмалю, крейди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27" y="1643050"/>
            <a:ext cx="72427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1500198"/>
          </a:xfrm>
        </p:spPr>
        <p:txBody>
          <a:bodyPr/>
          <a:lstStyle/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Аналіз </a:t>
            </a:r>
            <a:r>
              <a:rPr lang="uk-UA" sz="3600" b="1" dirty="0" smtClean="0">
                <a:solidFill>
                  <a:srgbClr val="C00000"/>
                </a:solidFill>
              </a:rPr>
              <a:t>на органічні барвники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185736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Реакція на хімічний олівець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071678"/>
            <a:ext cx="4141817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13" y="2071678"/>
            <a:ext cx="4041775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rgbClr val="C00000"/>
                </a:solidFill>
                <a:latin typeface="+mj-lt"/>
              </a:rPr>
              <a:t>Проби  на наявність сахарози та води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6017" y="2678902"/>
            <a:ext cx="42148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9313" y="2735272"/>
            <a:ext cx="4214843" cy="28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1027" y="2143116"/>
            <a:ext cx="267869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Реакції  розчину меду з </a:t>
            </a:r>
            <a:r>
              <a:rPr lang="uk-UA" sz="2400" b="1" dirty="0" err="1" smtClean="0">
                <a:solidFill>
                  <a:srgbClr val="C00000"/>
                </a:solidFill>
              </a:rPr>
              <a:t>купрум</a:t>
            </a:r>
            <a:r>
              <a:rPr lang="uk-UA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II)</a:t>
            </a:r>
            <a:r>
              <a:rPr lang="uk-UA" sz="2400" b="1" dirty="0" smtClean="0">
                <a:solidFill>
                  <a:srgbClr val="C00000"/>
                </a:solidFill>
              </a:rPr>
              <a:t>гідроксидом та </a:t>
            </a:r>
            <a:r>
              <a:rPr lang="uk-UA" sz="2400" b="1" dirty="0" err="1" smtClean="0">
                <a:solidFill>
                  <a:srgbClr val="C00000"/>
                </a:solidFill>
              </a:rPr>
              <a:t>аргентум</a:t>
            </a:r>
            <a:r>
              <a:rPr lang="uk-UA" sz="2400" b="1" dirty="0" smtClean="0">
                <a:solidFill>
                  <a:srgbClr val="C00000"/>
                </a:solidFill>
              </a:rPr>
              <a:t> нітратом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29463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57686" y="2143117"/>
            <a:ext cx="457203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j-lt"/>
              </a:rPr>
              <a:t>Висновок дослідження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571612"/>
            <a:ext cx="4041648" cy="5500726"/>
          </a:xfrm>
        </p:spPr>
        <p:txBody>
          <a:bodyPr>
            <a:noAutofit/>
          </a:bodyPr>
          <a:lstStyle/>
          <a:p>
            <a:endParaRPr lang="ru-RU" sz="2000" b="1" dirty="0" smtClean="0"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укупність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результатів 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органолептичн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ого та </a:t>
            </a:r>
            <a:r>
              <a:rPr lang="uk-UA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фізико-хімічн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ого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аналізів меду говорить про його якість. Досліджуючи проби меду не виявила ознаки його фальсифікації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Вони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 повній мірі відповідають всім критеріям, які перевірялись.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Содержимое 7" descr="мед3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4143404" cy="421484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5876944"/>
          </a:xfrm>
        </p:spPr>
        <p:txBody>
          <a:bodyPr/>
          <a:lstStyle/>
          <a:p>
            <a:r>
              <a:rPr lang="uk-UA" b="1" dirty="0" smtClean="0"/>
              <a:t>Вживайте тільки якісний мед, бо українці варті найкращого!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250066" y="1035828"/>
            <a:ext cx="61436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07087" y="500042"/>
            <a:ext cx="3008313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http://pchelka-med.ru/d/14208/d/114654583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3333750" cy="352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819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   </a:t>
            </a:r>
            <a:r>
              <a:rPr lang="uk-UA" sz="4800" b="1" dirty="0" smtClean="0">
                <a:solidFill>
                  <a:srgbClr val="C00000"/>
                </a:solidFill>
              </a:rPr>
              <a:t>МЕТА роботи</a:t>
            </a:r>
            <a:r>
              <a:rPr lang="uk-UA" sz="4800" b="1" dirty="0" smtClean="0">
                <a:solidFill>
                  <a:srgbClr val="FF0000"/>
                </a:solidFill>
              </a:rPr>
              <a:t>:</a:t>
            </a:r>
            <a:endParaRPr lang="uk-UA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     </a:t>
            </a:r>
            <a:r>
              <a:rPr lang="uk-UA" sz="2800" b="1" u="sng" dirty="0" smtClean="0">
                <a:solidFill>
                  <a:srgbClr val="002060"/>
                </a:solidFill>
                <a:latin typeface="+mn-lt"/>
              </a:rPr>
              <a:t>Дослідити  якість  </a:t>
            </a:r>
            <a:r>
              <a:rPr lang="uk-UA" sz="2800" b="1" u="sng" dirty="0" smtClean="0">
                <a:solidFill>
                  <a:srgbClr val="002060"/>
                </a:solidFill>
                <a:latin typeface="+mn-lt"/>
              </a:rPr>
              <a:t>меду</a:t>
            </a:r>
            <a:r>
              <a:rPr lang="uk-UA" sz="2800" b="1" u="sng" dirty="0" smtClean="0">
                <a:solidFill>
                  <a:schemeClr val="tx1"/>
                </a:solidFill>
                <a:latin typeface="+mn-lt"/>
              </a:rPr>
              <a:t>:</a:t>
            </a:r>
            <a:endParaRPr lang="uk-UA" sz="2800" b="1" u="sng" dirty="0" smtClean="0">
              <a:latin typeface="+mn-lt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провести 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аналіз проб меду;  </a:t>
            </a:r>
            <a:endParaRPr lang="uk-UA" sz="28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виявити способи       фальсифікації меду </a:t>
            </a:r>
            <a:endParaRPr lang="uk-UA" sz="28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зробити висновок про його 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якість</a:t>
            </a:r>
            <a:r>
              <a:rPr lang="uk-UA" sz="2800" b="1" dirty="0" smtClean="0">
                <a:solidFill>
                  <a:schemeClr val="tx1"/>
                </a:solidFill>
              </a:rPr>
              <a:t>.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mms\Downloads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72462"/>
            <a:ext cx="3962341" cy="29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8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j-lt"/>
              </a:rPr>
              <a:t>Завдання дослідження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82919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Вивчити деякі види меду та їх особливості;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Розглянути вимоги до натуральності меду;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Виявити способи фальсифікації меду;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Провести органолептичну оцінку та фізико-хімічний аналіз деяких проб меду;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З'ясувати зв'язок між показниками досліджуваного товару та якістю меду, яка зазначена в ДСТУ 4497:2005 на натуральний мед.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6" name="Содержимое 5" descr="мед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125" y="1785926"/>
            <a:ext cx="4041775" cy="3714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53154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Об</a:t>
            </a:r>
            <a:r>
              <a:rPr lang="en-US" sz="2800" b="1" dirty="0" smtClean="0">
                <a:solidFill>
                  <a:srgbClr val="C00000"/>
                </a:solidFill>
              </a:rPr>
              <a:t>`</a:t>
            </a:r>
            <a:r>
              <a:rPr lang="uk-UA" sz="2800" b="1" dirty="0" err="1" smtClean="0">
                <a:solidFill>
                  <a:srgbClr val="C00000"/>
                </a:solidFill>
              </a:rPr>
              <a:t>єкт</a:t>
            </a:r>
            <a:r>
              <a:rPr lang="uk-UA" sz="2800" b="1" dirty="0" smtClean="0">
                <a:solidFill>
                  <a:srgbClr val="C00000"/>
                </a:solidFill>
              </a:rPr>
              <a:t>  дослідження</a:t>
            </a:r>
            <a:r>
              <a:rPr lang="uk-UA" sz="4000" b="1" dirty="0" smtClean="0">
                <a:solidFill>
                  <a:srgbClr val="C00000"/>
                </a:solidFill>
              </a:rPr>
              <a:t>: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мед.</a:t>
            </a:r>
            <a:endParaRPr lang="uk-UA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Предмет  </a:t>
            </a:r>
            <a:r>
              <a:rPr lang="uk-UA" sz="2800" b="1" dirty="0" smtClean="0">
                <a:solidFill>
                  <a:srgbClr val="C00000"/>
                </a:solidFill>
              </a:rPr>
              <a:t>дослідження: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наявність 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меді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   показників 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фальсифікації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   Методи дослідження: </a:t>
            </a:r>
            <a:r>
              <a:rPr lang="uk-UA" sz="2800" b="1" dirty="0" smtClean="0">
                <a:solidFill>
                  <a:srgbClr val="002060"/>
                </a:solidFill>
              </a:rPr>
              <a:t>органолептичний та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фізико-хімічний </a:t>
            </a:r>
            <a:r>
              <a:rPr lang="uk-UA" b="1" dirty="0" smtClean="0">
                <a:solidFill>
                  <a:srgbClr val="002060"/>
                </a:solidFill>
              </a:rPr>
              <a:t>аналіз</a:t>
            </a:r>
          </a:p>
          <a:p>
            <a:pPr marL="0" indent="0"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ms\Downloads\falsifkacya-medu-vidi-sposobi-metodi-viznachennya_55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9144000" cy="33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6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j-lt"/>
              </a:rPr>
              <a:t>Практична значущість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   дана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робота допомагає зрозуміти значення меду для здоров’я людини. Описані органолептичний та фізико-хімічний аналізи проб меду допоможуть визначати якість досліджуваного товару без особливих зусиль.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ною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досліджені методи по виявленню фальсифікації меду, якими можна користуватися  пересічному громадянину.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Picture 2" descr="http://g1.delfi.ua/images/pix/file1523074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572008"/>
            <a:ext cx="400052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496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 види меду існують?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071546"/>
            <a:ext cx="1714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928934"/>
            <a:ext cx="3429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50800"/>
                <a:solidFill>
                  <a:srgbClr val="FFFF00"/>
                </a:solidFill>
              </a:rPr>
              <a:t>Квітковий</a:t>
            </a:r>
          </a:p>
          <a:p>
            <a:pPr algn="ctr"/>
            <a:r>
              <a:rPr lang="uk-UA" sz="1600" b="1" dirty="0" smtClean="0">
                <a:ln w="50800"/>
                <a:solidFill>
                  <a:srgbClr val="FFFF00"/>
                </a:solidFill>
              </a:rPr>
              <a:t>(нектар) </a:t>
            </a:r>
            <a:endParaRPr lang="ru-RU" sz="16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43380"/>
            <a:ext cx="2786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Монофлорний</a:t>
            </a:r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 з одного виду рослин)</a:t>
            </a:r>
          </a:p>
          <a:p>
            <a:pPr algn="ctr">
              <a:buFontTx/>
              <a:buChar char="-"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Липовий</a:t>
            </a:r>
          </a:p>
          <a:p>
            <a:pPr algn="ctr">
              <a:buFontTx/>
              <a:buChar char="-"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Гречаний</a:t>
            </a:r>
          </a:p>
          <a:p>
            <a:pPr algn="ctr">
              <a:buFontTx/>
              <a:buChar char="-"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Соняшниковий 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Акацієвий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07207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Поліфлорний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(з кількох видів рослин)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357430"/>
            <a:ext cx="2571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50800"/>
                <a:solidFill>
                  <a:srgbClr val="FFFF00"/>
                </a:solidFill>
              </a:rPr>
              <a:t>Падевий</a:t>
            </a:r>
          </a:p>
          <a:p>
            <a:pPr algn="ctr"/>
            <a:r>
              <a:rPr lang="uk-UA" b="1" dirty="0" smtClean="0">
                <a:ln w="50800"/>
                <a:solidFill>
                  <a:srgbClr val="FFFF00"/>
                </a:solidFill>
              </a:rPr>
              <a:t>(падь)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Утворюється  при переробці 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бджолами  медвяної роси та паді,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які вони збирають з стебел та </a:t>
            </a:r>
          </a:p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листків рослин.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643182"/>
            <a:ext cx="13740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rgbClr val="FFFF00"/>
                </a:solidFill>
              </a:rPr>
              <a:t>Змішаний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4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42852"/>
          <a:ext cx="82296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597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Як  </a:t>
            </a:r>
            <a:r>
              <a:rPr lang="ru-RU" b="1" i="1" u="sng" dirty="0" err="1" smtClean="0">
                <a:solidFill>
                  <a:srgbClr val="FF0000"/>
                </a:solidFill>
              </a:rPr>
              <a:t>фальсифікують</a:t>
            </a:r>
            <a:r>
              <a:rPr lang="ru-RU" b="1" i="1" u="sng" dirty="0" smtClean="0">
                <a:solidFill>
                  <a:srgbClr val="FF0000"/>
                </a:solidFill>
              </a:rPr>
              <a:t>  мед.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Для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фальсифікації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меду до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нього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підмішують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досить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різні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продукти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цукровий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сироп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або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звичайний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цукор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бурякову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або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крохмальну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патоку,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борошно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крейду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,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пісок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,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деревну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тирсу,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тощо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mms\Downloads\714468768_w640_h640_p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23409"/>
            <a:ext cx="3357554" cy="23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ms\Downloads\im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429132"/>
            <a:ext cx="3357554" cy="24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ms\Downloads\news_detail_480_800_1dab8e578a974d4703534b0f45b8e4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500570"/>
            <a:ext cx="2987224" cy="23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0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Органолептичний метод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28660" y="278605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36016" y="2821777"/>
            <a:ext cx="4143405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36413" y="2821779"/>
            <a:ext cx="407196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662</TotalTime>
  <Words>392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Дослідження якості меду </vt:lpstr>
      <vt:lpstr>Слайд 2</vt:lpstr>
      <vt:lpstr>Завдання дослідження</vt:lpstr>
      <vt:lpstr>Слайд 4</vt:lpstr>
      <vt:lpstr>Практична значущість</vt:lpstr>
      <vt:lpstr>Слайд 6</vt:lpstr>
      <vt:lpstr>Слайд 7</vt:lpstr>
      <vt:lpstr>Слайд 8</vt:lpstr>
      <vt:lpstr>Органолептичний метод</vt:lpstr>
      <vt:lpstr>Фізико-хімічний аналіз на виявлення домішок крохмалю, крейди</vt:lpstr>
      <vt:lpstr>Слайд 11</vt:lpstr>
      <vt:lpstr>Проби  на наявність сахарози та води</vt:lpstr>
      <vt:lpstr>Реакції  розчину меду з купрум(II)гідроксидом та аргентум нітратом</vt:lpstr>
      <vt:lpstr>Висновок дослідження</vt:lpstr>
      <vt:lpstr>Вживайте тільки якісний мед, бо українці варті найкращого!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якості меду в домашніх умовах</dc:title>
  <dc:creator>mms</dc:creator>
  <cp:lastModifiedBy>1</cp:lastModifiedBy>
  <cp:revision>59</cp:revision>
  <dcterms:modified xsi:type="dcterms:W3CDTF">2019-09-20T20:11:05Z</dcterms:modified>
</cp:coreProperties>
</file>